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08" r:id="rId2"/>
    <p:sldId id="259" r:id="rId3"/>
    <p:sldId id="262" r:id="rId4"/>
    <p:sldId id="265" r:id="rId5"/>
    <p:sldId id="270" r:id="rId6"/>
    <p:sldId id="271" r:id="rId7"/>
    <p:sldId id="272" r:id="rId8"/>
    <p:sldId id="274" r:id="rId9"/>
    <p:sldId id="276" r:id="rId10"/>
    <p:sldId id="277" r:id="rId11"/>
    <p:sldId id="280" r:id="rId12"/>
    <p:sldId id="298" r:id="rId13"/>
    <p:sldId id="300" r:id="rId14"/>
    <p:sldId id="285" r:id="rId15"/>
    <p:sldId id="267" r:id="rId16"/>
    <p:sldId id="268" r:id="rId17"/>
    <p:sldId id="289" r:id="rId18"/>
    <p:sldId id="275" r:id="rId19"/>
    <p:sldId id="281" r:id="rId20"/>
    <p:sldId id="284" r:id="rId21"/>
    <p:sldId id="311" r:id="rId22"/>
    <p:sldId id="269" r:id="rId23"/>
    <p:sldId id="297" r:id="rId24"/>
    <p:sldId id="309" r:id="rId25"/>
    <p:sldId id="310" r:id="rId26"/>
    <p:sldId id="287" r:id="rId27"/>
    <p:sldId id="313" r:id="rId28"/>
    <p:sldId id="312" r:id="rId29"/>
    <p:sldId id="290" r:id="rId30"/>
    <p:sldId id="288" r:id="rId31"/>
    <p:sldId id="291" r:id="rId32"/>
    <p:sldId id="304" r:id="rId33"/>
    <p:sldId id="305" r:id="rId34"/>
    <p:sldId id="296" r:id="rId35"/>
    <p:sldId id="293" r:id="rId36"/>
    <p:sldId id="279" r:id="rId37"/>
    <p:sldId id="294" r:id="rId38"/>
    <p:sldId id="307" r:id="rId39"/>
    <p:sldId id="292" r:id="rId40"/>
    <p:sldId id="295" r:id="rId41"/>
    <p:sldId id="302" r:id="rId42"/>
    <p:sldId id="301" r:id="rId4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23231D"/>
    <a:srgbClr val="191712"/>
    <a:srgbClr val="24211B"/>
    <a:srgbClr val="44BA1B"/>
    <a:srgbClr val="0052BA"/>
    <a:srgbClr val="003679"/>
    <a:srgbClr val="21618D"/>
    <a:srgbClr val="006781"/>
    <a:srgbClr val="0012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96" autoAdjust="0"/>
  </p:normalViewPr>
  <p:slideViewPr>
    <p:cSldViewPr snapToGrid="0" snapToObjects="1">
      <p:cViewPr>
        <p:scale>
          <a:sx n="100" d="100"/>
          <a:sy n="100" d="100"/>
        </p:scale>
        <p:origin x="-2376" y="-192"/>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0" d="100"/>
          <a:sy n="120" d="100"/>
        </p:scale>
        <p:origin x="-50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BD791-A1DA-7C4B-940A-A7B21885CE6B}" type="datetimeFigureOut">
              <a:rPr lang="de-DE" smtClean="0"/>
              <a:t>09.04.17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9E146-AA6B-9C49-B45B-09A75E806B9D}" type="slidenum">
              <a:rPr lang="de-DE" smtClean="0"/>
              <a:t>‹Nr.›</a:t>
            </a:fld>
            <a:endParaRPr lang="de-DE"/>
          </a:p>
        </p:txBody>
      </p:sp>
    </p:spTree>
    <p:extLst>
      <p:ext uri="{BB962C8B-B14F-4D97-AF65-F5344CB8AC3E}">
        <p14:creationId xmlns:p14="http://schemas.microsoft.com/office/powerpoint/2010/main" val="1900596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302C24"/>
                </a:solidFill>
              </a:defRPr>
            </a:lvl1pPr>
          </a:lstStyle>
          <a:p>
            <a:r>
              <a:rPr lang="de-CH" dirty="0" smtClean="0"/>
              <a:t>Mastertitelformat bearbeiten</a:t>
            </a:r>
            <a:endParaRPr lang="de-DE" dirty="0"/>
          </a:p>
        </p:txBody>
      </p:sp>
      <p:sp>
        <p:nvSpPr>
          <p:cNvPr id="3" name="Inhaltsplatzhalter 2"/>
          <p:cNvSpPr>
            <a:spLocks noGrp="1"/>
          </p:cNvSpPr>
          <p:nvPr>
            <p:ph idx="1"/>
          </p:nvPr>
        </p:nvSpPr>
        <p:spPr/>
        <p:txBody>
          <a:bodyPr/>
          <a:lstStyle>
            <a:lvl1pPr>
              <a:defRPr sz="2600">
                <a:solidFill>
                  <a:srgbClr val="302C24"/>
                </a:solidFill>
              </a:defRPr>
            </a:lvl1pPr>
            <a:lvl2pPr>
              <a:defRPr>
                <a:solidFill>
                  <a:srgbClr val="302C24"/>
                </a:solidFill>
              </a:defRPr>
            </a:lvl2pPr>
            <a:lvl3pPr>
              <a:defRPr>
                <a:solidFill>
                  <a:srgbClr val="302C24"/>
                </a:solidFill>
              </a:defRPr>
            </a:lvl3pPr>
            <a:lvl4pPr>
              <a:defRPr>
                <a:solidFill>
                  <a:srgbClr val="302C24"/>
                </a:solidFill>
              </a:defRPr>
            </a:lvl4pPr>
            <a:lvl5pPr>
              <a:defRPr>
                <a:solidFill>
                  <a:srgbClr val="302C24"/>
                </a:solidFill>
              </a:defRPr>
            </a:lvl5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Tree>
    <p:extLst>
      <p:ext uri="{BB962C8B-B14F-4D97-AF65-F5344CB8AC3E}">
        <p14:creationId xmlns:p14="http://schemas.microsoft.com/office/powerpoint/2010/main" val="183491091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CD7AB5B7-CF70-F640-96B0-8726A618C5A7}" type="datetimeFigureOut">
              <a:rPr lang="de-DE" smtClean="0"/>
              <a:t>09.04.17</a:t>
            </a:fld>
            <a:endParaRPr lang="de-DE"/>
          </a:p>
        </p:txBody>
      </p:sp>
      <p:sp>
        <p:nvSpPr>
          <p:cNvPr id="5" name="Fußzeilenplatzhalter 4"/>
          <p:cNvSpPr>
            <a:spLocks noGrp="1"/>
          </p:cNvSpPr>
          <p:nvPr>
            <p:ph type="ftr" sz="quarter" idx="11"/>
          </p:nvPr>
        </p:nvSpPr>
        <p:spPr>
          <a:xfrm>
            <a:off x="4088063" y="6119451"/>
            <a:ext cx="801689"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283745992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CD7AB5B7-CF70-F640-96B0-8726A618C5A7}" type="datetimeFigureOut">
              <a:rPr lang="de-DE" smtClean="0"/>
              <a:t>09.04.17</a:t>
            </a:fld>
            <a:endParaRPr lang="de-DE"/>
          </a:p>
        </p:txBody>
      </p:sp>
      <p:sp>
        <p:nvSpPr>
          <p:cNvPr id="5" name="Fußzeilenplatzhalter 4"/>
          <p:cNvSpPr>
            <a:spLocks noGrp="1"/>
          </p:cNvSpPr>
          <p:nvPr>
            <p:ph type="ftr" sz="quarter" idx="11"/>
          </p:nvPr>
        </p:nvSpPr>
        <p:spPr>
          <a:xfrm>
            <a:off x="4088063" y="6119451"/>
            <a:ext cx="801689"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23456207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596348"/>
            <a:ext cx="8229600" cy="3909390"/>
          </a:xfrm>
        </p:spPr>
        <p:txBody>
          <a:bodyPr anchor="t">
            <a:normAutofit/>
          </a:bodyPr>
          <a:lstStyle>
            <a:lvl1pPr marL="0" indent="0" algn="l">
              <a:buFont typeface="Arial"/>
              <a:buNone/>
              <a:defRPr sz="3200">
                <a:solidFill>
                  <a:srgbClr val="302C24"/>
                </a:solidFill>
              </a:defRPr>
            </a:lvl1pPr>
          </a:lstStyle>
          <a:p>
            <a:r>
              <a:rPr lang="de-CH" dirty="0" smtClean="0"/>
              <a:t>Mastertitelformat bearbeiten</a:t>
            </a:r>
            <a:endParaRPr lang="de-DE" dirty="0"/>
          </a:p>
        </p:txBody>
      </p:sp>
    </p:spTree>
    <p:extLst>
      <p:ext uri="{BB962C8B-B14F-4D97-AF65-F5344CB8AC3E}">
        <p14:creationId xmlns:p14="http://schemas.microsoft.com/office/powerpoint/2010/main" val="274969424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CD7AB5B7-CF70-F640-96B0-8726A618C5A7}" type="datetimeFigureOut">
              <a:rPr lang="de-DE" smtClean="0"/>
              <a:t>09.04.17</a:t>
            </a:fld>
            <a:endParaRPr lang="de-DE"/>
          </a:p>
        </p:txBody>
      </p:sp>
      <p:sp>
        <p:nvSpPr>
          <p:cNvPr id="5" name="Fußzeilenplatzhalter 4"/>
          <p:cNvSpPr>
            <a:spLocks noGrp="1"/>
          </p:cNvSpPr>
          <p:nvPr>
            <p:ph type="ftr" sz="quarter" idx="11"/>
          </p:nvPr>
        </p:nvSpPr>
        <p:spPr>
          <a:xfrm>
            <a:off x="4088063" y="6119451"/>
            <a:ext cx="801689"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348376461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CD7AB5B7-CF70-F640-96B0-8726A618C5A7}" type="datetimeFigureOut">
              <a:rPr lang="de-DE" smtClean="0"/>
              <a:t>09.04.17</a:t>
            </a:fld>
            <a:endParaRPr lang="de-DE"/>
          </a:p>
        </p:txBody>
      </p:sp>
      <p:sp>
        <p:nvSpPr>
          <p:cNvPr id="5" name="Fußzeilenplatzhalter 4"/>
          <p:cNvSpPr>
            <a:spLocks noGrp="1"/>
          </p:cNvSpPr>
          <p:nvPr>
            <p:ph type="ftr" sz="quarter" idx="11"/>
          </p:nvPr>
        </p:nvSpPr>
        <p:spPr>
          <a:xfrm>
            <a:off x="4088063" y="6119451"/>
            <a:ext cx="801689"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388571043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CD7AB5B7-CF70-F640-96B0-8726A618C5A7}" type="datetimeFigureOut">
              <a:rPr lang="de-DE" smtClean="0"/>
              <a:t>09.04.17</a:t>
            </a:fld>
            <a:endParaRPr lang="de-DE"/>
          </a:p>
        </p:txBody>
      </p:sp>
      <p:sp>
        <p:nvSpPr>
          <p:cNvPr id="6" name="Fußzeilenplatzhalter 5"/>
          <p:cNvSpPr>
            <a:spLocks noGrp="1"/>
          </p:cNvSpPr>
          <p:nvPr>
            <p:ph type="ftr" sz="quarter" idx="11"/>
          </p:nvPr>
        </p:nvSpPr>
        <p:spPr>
          <a:xfrm>
            <a:off x="4088063" y="6119451"/>
            <a:ext cx="801689"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134985700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CD7AB5B7-CF70-F640-96B0-8726A618C5A7}" type="datetimeFigureOut">
              <a:rPr lang="de-DE" smtClean="0"/>
              <a:t>09.04.17</a:t>
            </a:fld>
            <a:endParaRPr lang="de-DE"/>
          </a:p>
        </p:txBody>
      </p:sp>
      <p:sp>
        <p:nvSpPr>
          <p:cNvPr id="8" name="Fußzeilenplatzhalter 7"/>
          <p:cNvSpPr>
            <a:spLocks noGrp="1"/>
          </p:cNvSpPr>
          <p:nvPr>
            <p:ph type="ftr" sz="quarter" idx="11"/>
          </p:nvPr>
        </p:nvSpPr>
        <p:spPr>
          <a:xfrm>
            <a:off x="4088063" y="6119451"/>
            <a:ext cx="801689" cy="365125"/>
          </a:xfrm>
          <a:prstGeom prst="rect">
            <a:avLst/>
          </a:prstGeom>
        </p:spPr>
        <p:txBody>
          <a:bodyPr/>
          <a:lstStyle/>
          <a:p>
            <a:endParaRPr lang="de-DE"/>
          </a:p>
        </p:txBody>
      </p:sp>
      <p:sp>
        <p:nvSpPr>
          <p:cNvPr id="9" name="Foliennummernplatzhalter 8"/>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275256474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7AB5B7-CF70-F640-96B0-8726A618C5A7}" type="datetimeFigureOut">
              <a:rPr lang="de-DE" smtClean="0"/>
              <a:t>09.04.17</a:t>
            </a:fld>
            <a:endParaRPr lang="de-DE"/>
          </a:p>
        </p:txBody>
      </p:sp>
      <p:sp>
        <p:nvSpPr>
          <p:cNvPr id="3" name="Fußzeilenplatzhalter 2"/>
          <p:cNvSpPr>
            <a:spLocks noGrp="1"/>
          </p:cNvSpPr>
          <p:nvPr>
            <p:ph type="ftr" sz="quarter" idx="11"/>
          </p:nvPr>
        </p:nvSpPr>
        <p:spPr>
          <a:xfrm>
            <a:off x="4088063" y="6119451"/>
            <a:ext cx="801689" cy="365125"/>
          </a:xfrm>
          <a:prstGeom prst="rect">
            <a:avLst/>
          </a:prstGeom>
        </p:spPr>
        <p:txBody>
          <a:bodyPr/>
          <a:lstStyle/>
          <a:p>
            <a:endParaRPr lang="de-DE"/>
          </a:p>
        </p:txBody>
      </p:sp>
      <p:sp>
        <p:nvSpPr>
          <p:cNvPr id="4" name="Foliennummernplatzhalter 3"/>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163273451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CD7AB5B7-CF70-F640-96B0-8726A618C5A7}" type="datetimeFigureOut">
              <a:rPr lang="de-DE" smtClean="0"/>
              <a:t>09.04.17</a:t>
            </a:fld>
            <a:endParaRPr lang="de-DE"/>
          </a:p>
        </p:txBody>
      </p:sp>
      <p:sp>
        <p:nvSpPr>
          <p:cNvPr id="6" name="Fußzeilenplatzhalter 5"/>
          <p:cNvSpPr>
            <a:spLocks noGrp="1"/>
          </p:cNvSpPr>
          <p:nvPr>
            <p:ph type="ftr" sz="quarter" idx="11"/>
          </p:nvPr>
        </p:nvSpPr>
        <p:spPr>
          <a:xfrm>
            <a:off x="4088063" y="6119451"/>
            <a:ext cx="801689"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354216811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CD7AB5B7-CF70-F640-96B0-8726A618C5A7}" type="datetimeFigureOut">
              <a:rPr lang="de-DE" smtClean="0"/>
              <a:t>09.04.17</a:t>
            </a:fld>
            <a:endParaRPr lang="de-DE"/>
          </a:p>
        </p:txBody>
      </p:sp>
      <p:sp>
        <p:nvSpPr>
          <p:cNvPr id="6" name="Fußzeilenplatzhalter 5"/>
          <p:cNvSpPr>
            <a:spLocks noGrp="1"/>
          </p:cNvSpPr>
          <p:nvPr>
            <p:ph type="ftr" sz="quarter" idx="11"/>
          </p:nvPr>
        </p:nvSpPr>
        <p:spPr>
          <a:xfrm>
            <a:off x="4088063" y="6119451"/>
            <a:ext cx="801689"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EB04041E-BDB7-CA4F-8B6F-54438504CE64}" type="slidenum">
              <a:rPr lang="de-DE" smtClean="0"/>
              <a:t>‹Nr.›</a:t>
            </a:fld>
            <a:endParaRPr lang="de-DE"/>
          </a:p>
        </p:txBody>
      </p:sp>
    </p:spTree>
    <p:extLst>
      <p:ext uri="{BB962C8B-B14F-4D97-AF65-F5344CB8AC3E}">
        <p14:creationId xmlns:p14="http://schemas.microsoft.com/office/powerpoint/2010/main" val="60413196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descr="weisser-hintergrund-20466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88938"/>
            <a:ext cx="9144000" cy="7246938"/>
          </a:xfrm>
          <a:prstGeom prst="rect">
            <a:avLst/>
          </a:prstGeom>
        </p:spPr>
      </p:pic>
      <p:sp>
        <p:nvSpPr>
          <p:cNvPr id="7" name="Rechteck 6"/>
          <p:cNvSpPr/>
          <p:nvPr userDrawn="1"/>
        </p:nvSpPr>
        <p:spPr>
          <a:xfrm rot="21421274">
            <a:off x="773286" y="6543567"/>
            <a:ext cx="6626333" cy="1080715"/>
          </a:xfrm>
          <a:prstGeom prst="rect">
            <a:avLst/>
          </a:prstGeom>
          <a:solidFill>
            <a:srgbClr val="0052BA">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CH" dirty="0" smtClean="0"/>
              <a:t>Mastertitelformat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AB5B7-CF70-F640-96B0-8726A618C5A7}" type="datetimeFigureOut">
              <a:rPr lang="de-DE" smtClean="0"/>
              <a:t>09.04.17</a:t>
            </a:fld>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4041E-BDB7-CA4F-8B6F-54438504CE64}" type="slidenum">
              <a:rPr lang="de-DE" smtClean="0"/>
              <a:t>‹Nr.›</a:t>
            </a:fld>
            <a:endParaRPr lang="de-DE"/>
          </a:p>
        </p:txBody>
      </p:sp>
      <p:pic>
        <p:nvPicPr>
          <p:cNvPr id="12" name="Bild 11" descr="hardlopen.jpg"/>
          <p:cNvPicPr>
            <a:picLocks noChangeAspect="1"/>
          </p:cNvPicPr>
          <p:nvPr userDrawn="1"/>
        </p:nvPicPr>
        <p:blipFill rotWithShape="1">
          <a:blip r:embed="rId14">
            <a:alphaModFix/>
            <a:extLst>
              <a:ext uri="{BEBA8EAE-BF5A-486C-A8C5-ECC9F3942E4B}">
                <a14:imgProps xmlns:a14="http://schemas.microsoft.com/office/drawing/2010/main">
                  <a14:imgLayer r:embed="rId15">
                    <a14:imgEffect>
                      <a14:backgroundRemoval t="3790" b="71040" l="30951" r="67232">
                        <a14:foregroundMark x1="61175" y1="66667" x2="63901" y2="65598"/>
                        <a14:foregroundMark x1="60933" y1="69291" x2="60933" y2="69291"/>
                        <a14:backgroundMark x1="43671" y1="13897" x2="43671" y2="13897"/>
                      </a14:backgroundRemoval>
                    </a14:imgEffect>
                  </a14:imgLayer>
                </a14:imgProps>
              </a:ext>
              <a:ext uri="{28A0092B-C50C-407E-A947-70E740481C1C}">
                <a14:useLocalDpi xmlns:a14="http://schemas.microsoft.com/office/drawing/2010/main" val="0"/>
              </a:ext>
            </a:extLst>
          </a:blip>
          <a:srcRect l="28126" r="28416" b="28107"/>
          <a:stretch/>
        </p:blipFill>
        <p:spPr>
          <a:xfrm>
            <a:off x="129026" y="4086226"/>
            <a:ext cx="2555875" cy="2635249"/>
          </a:xfrm>
          <a:prstGeom prst="rect">
            <a:avLst/>
          </a:prstGeom>
          <a:ln>
            <a:noFill/>
          </a:ln>
          <a:effectLst/>
        </p:spPr>
      </p:pic>
      <p:sp>
        <p:nvSpPr>
          <p:cNvPr id="13" name="Rechteck 12">
            <a:hlinkClick r:id="" action="ppaction://hlinkshowjump?jump=endshow"/>
          </p:cNvPr>
          <p:cNvSpPr/>
          <p:nvPr userDrawn="1"/>
        </p:nvSpPr>
        <p:spPr>
          <a:xfrm>
            <a:off x="3079648" y="5999651"/>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4" name="Textfeld 13"/>
          <p:cNvSpPr txBox="1"/>
          <p:nvPr userDrawn="1"/>
        </p:nvSpPr>
        <p:spPr>
          <a:xfrm>
            <a:off x="3439648" y="5999651"/>
            <a:ext cx="1119187" cy="369332"/>
          </a:xfrm>
          <a:prstGeom prst="rect">
            <a:avLst/>
          </a:prstGeom>
          <a:noFill/>
        </p:spPr>
        <p:txBody>
          <a:bodyPr wrap="square" rtlCol="0">
            <a:spAutoFit/>
          </a:bodyPr>
          <a:lstStyle/>
          <a:p>
            <a:r>
              <a:rPr lang="de-DE" dirty="0" smtClean="0">
                <a:latin typeface="Prestige Elite Std"/>
                <a:cs typeface="Prestige Elite Std"/>
              </a:rPr>
              <a:t>Home</a:t>
            </a:r>
            <a:endParaRPr lang="de-DE" dirty="0">
              <a:latin typeface="Prestige Elite Std"/>
              <a:cs typeface="Prestige Elite Std"/>
            </a:endParaRPr>
          </a:p>
        </p:txBody>
      </p:sp>
      <p:sp>
        <p:nvSpPr>
          <p:cNvPr id="5" name="Rechtwinkliges Dreieck 4"/>
          <p:cNvSpPr/>
          <p:nvPr userDrawn="1"/>
        </p:nvSpPr>
        <p:spPr>
          <a:xfrm rot="16200000">
            <a:off x="6078817" y="3798363"/>
            <a:ext cx="1131246" cy="5115974"/>
          </a:xfrm>
          <a:prstGeom prst="rtTriangle">
            <a:avLst/>
          </a:prstGeom>
          <a:solidFill>
            <a:srgbClr val="0036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8" name="Rechtwinkliges Dreieck 17"/>
          <p:cNvSpPr/>
          <p:nvPr userDrawn="1"/>
        </p:nvSpPr>
        <p:spPr>
          <a:xfrm>
            <a:off x="-67425" y="6032214"/>
            <a:ext cx="1692323" cy="867105"/>
          </a:xfrm>
          <a:prstGeom prst="rtTriangle">
            <a:avLst/>
          </a:prstGeom>
          <a:solidFill>
            <a:srgbClr val="0036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430051"/>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49"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3600" kern="1200">
          <a:solidFill>
            <a:schemeClr val="tx1"/>
          </a:solidFill>
          <a:latin typeface="Prestige Elite Std"/>
          <a:ea typeface="+mj-ea"/>
          <a:cs typeface="Prestige Elite Std"/>
        </a:defRPr>
      </a:lvl1pPr>
    </p:titleStyle>
    <p:bodyStyle>
      <a:lvl1pPr marL="0" indent="-514350" algn="l" defTabSz="457200" rtl="0" eaLnBrk="1" latinLnBrk="0" hangingPunct="1">
        <a:spcBef>
          <a:spcPct val="20000"/>
        </a:spcBef>
        <a:buFont typeface="Arial"/>
        <a:buChar char="•"/>
        <a:defRPr sz="3200" kern="1200">
          <a:solidFill>
            <a:schemeClr val="tx1"/>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chemeClr val="tx1"/>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chemeClr val="tx1"/>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chemeClr val="tx1"/>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chemeClr val="tx1"/>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9.xml"/><Relationship Id="rId4"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slide" Target="slide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7.xml"/><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2.xml"/><Relationship Id="rId5" Type="http://schemas.openxmlformats.org/officeDocument/2006/relationships/slide" Target="slide17.xml"/><Relationship Id="rId6" Type="http://schemas.openxmlformats.org/officeDocument/2006/relationships/slide" Target="slide21.xml"/><Relationship Id="rId1" Type="http://schemas.openxmlformats.org/officeDocument/2006/relationships/slideLayout" Target="../slideLayouts/slideLayout1.xml"/><Relationship Id="rId2" Type="http://schemas.openxmlformats.org/officeDocument/2006/relationships/slide" Target="slid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9.xml"/><Relationship Id="rId3" Type="http://schemas.openxmlformats.org/officeDocument/2006/relationships/slide" Target="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0.xml"/><Relationship Id="rId3"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9.xml"/><Relationship Id="rId3" Type="http://schemas.openxmlformats.org/officeDocument/2006/relationships/slide" Target="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4.xml"/><Relationship Id="rId3" Type="http://schemas.openxmlformats.org/officeDocument/2006/relationships/slide" Target="slide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5.xml"/><Relationship Id="rId3" Type="http://schemas.openxmlformats.org/officeDocument/2006/relationships/slide" Target="slide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28.xml"/><Relationship Id="rId1" Type="http://schemas.openxmlformats.org/officeDocument/2006/relationships/slideLayout" Target="../slideLayouts/slideLayout1.xml"/><Relationship Id="rId2" Type="http://schemas.openxmlformats.org/officeDocument/2006/relationships/slide" Target="slide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8.xml"/><Relationship Id="rId3" Type="http://schemas.openxmlformats.org/officeDocument/2006/relationships/slide" Target="slide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0.xml"/><Relationship Id="rId3" Type="http://schemas.openxmlformats.org/officeDocument/2006/relationships/slide" Target="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slide" Target="slide38.xml"/><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4" Type="http://schemas.openxmlformats.org/officeDocument/2006/relationships/slide" Target="slide36.xml"/><Relationship Id="rId1" Type="http://schemas.openxmlformats.org/officeDocument/2006/relationships/slideLayout" Target="../slideLayouts/slideLayout1.xml"/><Relationship Id="rId2"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3.xml"/><Relationship Id="rId3" Type="http://schemas.openxmlformats.org/officeDocument/2006/relationships/slide" Target="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5.xml"/><Relationship Id="rId3" Type="http://schemas.openxmlformats.org/officeDocument/2006/relationships/slide" Target="slide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slide" Target="slide41.xml"/><Relationship Id="rId1" Type="http://schemas.openxmlformats.org/officeDocument/2006/relationships/slideLayout" Target="../slideLayouts/slideLayout1.xml"/><Relationship Id="rId2"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5.xml"/><Relationship Id="rId5" Type="http://schemas.openxmlformats.org/officeDocument/2006/relationships/slide" Target="slide4.xml"/><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slide" Target="slide12.xml"/><Relationship Id="rId9"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4" Type="http://schemas.openxmlformats.org/officeDocument/2006/relationships/slide" Target="slide26.xml"/><Relationship Id="rId1" Type="http://schemas.openxmlformats.org/officeDocument/2006/relationships/slideLayout" Target="../slideLayouts/slideLayout1.xml"/><Relationship Id="rId2" Type="http://schemas.openxmlformats.org/officeDocument/2006/relationships/slide" Target="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7.xml"/><Relationship Id="rId1" Type="http://schemas.openxmlformats.org/officeDocument/2006/relationships/slideLayout" Target="../slideLayouts/slideLayout1.xml"/><Relationship Id="rId2" Type="http://schemas.openxmlformats.org/officeDocument/2006/relationships/slide" Target="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slide" Target="slide10.xml"/><Relationship Id="rId5" Type="http://schemas.openxmlformats.org/officeDocument/2006/relationships/slide" Target="slide11.xml"/><Relationship Id="rId1" Type="http://schemas.openxmlformats.org/officeDocument/2006/relationships/slideLayout" Target="../slideLayouts/slideLayout1.xml"/><Relationship Id="rId2" Type="http://schemas.openxmlformats.org/officeDocument/2006/relationships/slide" Target="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Welcher Typ sind Sie?</a:t>
            </a:r>
            <a:endParaRPr lang="de-DE" dirty="0"/>
          </a:p>
        </p:txBody>
      </p:sp>
      <p:sp>
        <p:nvSpPr>
          <p:cNvPr id="3" name="Inhaltsplatzhalter 2"/>
          <p:cNvSpPr>
            <a:spLocks noGrp="1"/>
          </p:cNvSpPr>
          <p:nvPr>
            <p:ph idx="1"/>
          </p:nvPr>
        </p:nvSpPr>
        <p:spPr/>
        <p:txBody>
          <a:bodyPr/>
          <a:lstStyle/>
          <a:p>
            <a:r>
              <a:rPr lang="de-CH" dirty="0" smtClean="0"/>
              <a:t>sehr sportlich</a:t>
            </a:r>
          </a:p>
          <a:p>
            <a:r>
              <a:rPr lang="de-CH" dirty="0" smtClean="0"/>
              <a:t>sportlich</a:t>
            </a:r>
          </a:p>
          <a:p>
            <a:r>
              <a:rPr lang="de-CH" dirty="0" smtClean="0"/>
              <a:t>mässig sportlich</a:t>
            </a:r>
          </a:p>
          <a:p>
            <a:r>
              <a:rPr lang="de-CH" dirty="0" smtClean="0"/>
              <a:t>nicht sehr sportlich</a:t>
            </a:r>
          </a:p>
          <a:p>
            <a:r>
              <a:rPr lang="de-CH" dirty="0" smtClean="0"/>
              <a:t>ein </a:t>
            </a:r>
            <a:r>
              <a:rPr lang="de-CH" dirty="0" err="1" smtClean="0"/>
              <a:t>Couchpotatoe</a:t>
            </a:r>
            <a:endParaRPr lang="de-CH" dirty="0" smtClean="0"/>
          </a:p>
        </p:txBody>
      </p:sp>
      <p:sp>
        <p:nvSpPr>
          <p:cNvPr id="15" name="Rechteck 14">
            <a:hlinkClick r:id="rId2" action="ppaction://hlinksldjump"/>
          </p:cNvPr>
          <p:cNvSpPr/>
          <p:nvPr/>
        </p:nvSpPr>
        <p:spPr>
          <a:xfrm>
            <a:off x="5155770" y="165005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2" action="ppaction://hlinksldjump"/>
          </p:cNvPr>
          <p:cNvSpPr/>
          <p:nvPr/>
        </p:nvSpPr>
        <p:spPr>
          <a:xfrm>
            <a:off x="5155770" y="211726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7" name="Rechteck 16">
            <a:hlinkClick r:id="rId3" action="ppaction://hlinksldjump"/>
          </p:cNvPr>
          <p:cNvSpPr/>
          <p:nvPr/>
        </p:nvSpPr>
        <p:spPr>
          <a:xfrm>
            <a:off x="5155770" y="260180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4" action="ppaction://hlinksldjump"/>
          </p:cNvPr>
          <p:cNvSpPr/>
          <p:nvPr/>
        </p:nvSpPr>
        <p:spPr>
          <a:xfrm>
            <a:off x="5155770" y="3541533"/>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r"/>
            <a:endParaRPr lang="de-DE" dirty="0"/>
          </a:p>
        </p:txBody>
      </p:sp>
      <p:sp>
        <p:nvSpPr>
          <p:cNvPr id="19" name="Rechteck 18">
            <a:hlinkClick r:id="rId4" action="ppaction://hlinksldjump"/>
          </p:cNvPr>
          <p:cNvSpPr/>
          <p:nvPr/>
        </p:nvSpPr>
        <p:spPr>
          <a:xfrm>
            <a:off x="5155770" y="307619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142933283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14925"/>
            <a:ext cx="8229600" cy="3909390"/>
          </a:xfrm>
        </p:spPr>
        <p:txBody>
          <a:bodyPr>
            <a:noAutofit/>
          </a:bodyPr>
          <a:lstStyle/>
          <a:p>
            <a:r>
              <a:rPr lang="de-DE" sz="1800" dirty="0"/>
              <a:t>Wir haben Sie beim </a:t>
            </a:r>
            <a:r>
              <a:rPr lang="de-DE" sz="1800" dirty="0" smtClean="0"/>
              <a:t>Yogacenter</a:t>
            </a:r>
            <a:r>
              <a:rPr lang="de-DE" sz="18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 </a:t>
            </a:r>
            <a:r>
              <a:rPr lang="de-DE" sz="1800" i="1" dirty="0" smtClean="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Yoga für </a:t>
            </a:r>
            <a:r>
              <a:rPr lang="de-DE" sz="1800" i="1" dirty="0" err="1" smtClean="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Grossmütter</a:t>
            </a:r>
            <a:r>
              <a:rPr lang="de-DE" sz="1800" i="1" dirty="0" smtClean="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 </a:t>
            </a:r>
            <a:r>
              <a:rPr lang="de-DE" sz="1800" dirty="0" smtClean="0"/>
              <a:t>angemeldet </a:t>
            </a:r>
            <a:r>
              <a:rPr lang="de-DE" sz="1800" dirty="0"/>
              <a:t>und Ihre Kontaktdaten übermittelt. Sie bekommst in nächster Zeit eine Mail mit weiteren Informationen zugestellt. Bitte vergewissern Sie sich, dass diese Mail nicht im Spam-Ordner landet.</a:t>
            </a:r>
            <a:br>
              <a:rPr lang="de-DE" sz="1800" dirty="0"/>
            </a:br>
            <a:r>
              <a:rPr lang="de-DE" sz="1800" dirty="0"/>
              <a:t/>
            </a:r>
            <a:br>
              <a:rPr lang="de-DE" sz="1800" dirty="0"/>
            </a:br>
            <a:r>
              <a:rPr lang="de-DE" sz="1800" dirty="0" smtClean="0"/>
              <a:t>Mit </a:t>
            </a:r>
            <a:r>
              <a:rPr lang="de-DE" sz="1800" dirty="0"/>
              <a:t>Ihrer Mitgliedschaft </a:t>
            </a:r>
            <a:r>
              <a:rPr lang="de-DE" sz="1800" i="1" dirty="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a:t>
            </a:r>
            <a:r>
              <a:rPr lang="de-DE" sz="1800" i="1" dirty="0" err="1">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supernany</a:t>
            </a:r>
            <a:r>
              <a:rPr lang="de-DE" sz="1800" i="1" dirty="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 </a:t>
            </a:r>
            <a:r>
              <a:rPr lang="de-DE" sz="1800" dirty="0" smtClean="0"/>
              <a:t>stehen Ihnen </a:t>
            </a:r>
            <a:r>
              <a:rPr lang="de-DE" sz="1800" dirty="0"/>
              <a:t>monatlich vier geleitete Y</a:t>
            </a:r>
            <a:r>
              <a:rPr lang="de-DE" sz="1800" dirty="0" smtClean="0"/>
              <a:t>ogakurse gratis zur Auswahl und Sie erhalten </a:t>
            </a:r>
            <a:r>
              <a:rPr lang="de-DE" sz="1800" dirty="0"/>
              <a:t>bei jedem Besuch </a:t>
            </a:r>
            <a:r>
              <a:rPr lang="de-DE" sz="1800" dirty="0" smtClean="0"/>
              <a:t>eine gratis Massage.</a:t>
            </a:r>
            <a:r>
              <a:rPr lang="de-DE" sz="1800" dirty="0"/>
              <a:t/>
            </a:r>
            <a:br>
              <a:rPr lang="de-DE" sz="1800" dirty="0"/>
            </a:br>
            <a:r>
              <a:rPr lang="de-DE" sz="1800" dirty="0"/>
              <a:t/>
            </a:r>
            <a:br>
              <a:rPr lang="de-DE" sz="1800" dirty="0"/>
            </a:br>
            <a:r>
              <a:rPr lang="de-DE" sz="1800" dirty="0"/>
              <a:t>Vielen Dank für Ihr Interesse.</a:t>
            </a:r>
            <a:br>
              <a:rPr lang="de-DE" sz="1800" dirty="0"/>
            </a:br>
            <a:r>
              <a:rPr lang="de-DE" sz="1800" dirty="0"/>
              <a:t/>
            </a:r>
            <a:br>
              <a:rPr lang="de-DE" sz="1800" dirty="0"/>
            </a:br>
            <a:r>
              <a:rPr lang="de-DE" sz="1800" dirty="0"/>
              <a:t>Eine gute Gesundheit wünscht Ihnen:</a:t>
            </a:r>
            <a:br>
              <a:rPr lang="de-DE" sz="1800" dirty="0"/>
            </a:br>
            <a:r>
              <a:rPr lang="de-DE" sz="1800" dirty="0"/>
              <a:t>                        </a:t>
            </a:r>
            <a:r>
              <a:rPr lang="de-DE" sz="18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1800" i="1" dirty="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Yoga für </a:t>
            </a:r>
            <a:r>
              <a:rPr lang="de-DE" sz="1800" i="1" dirty="0" err="1">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Grossmütter</a:t>
            </a:r>
            <a:r>
              <a:rPr lang="de-DE" sz="1800" i="1" dirty="0">
                <a:ln w="10160">
                  <a:solidFill>
                    <a:schemeClr val="accent1"/>
                  </a:solidFill>
                  <a:prstDash val="solid"/>
                </a:ln>
                <a:solidFill>
                  <a:schemeClr val="tx2"/>
                </a:solidFill>
                <a:effectLst>
                  <a:outerShdw blurRad="38100" dist="32000" dir="5400000" algn="tl">
                    <a:srgbClr val="000000">
                      <a:alpha val="30000"/>
                    </a:srgbClr>
                  </a:outerShdw>
                </a:effectLst>
                <a:latin typeface="Ayuthaya"/>
                <a:cs typeface="Ayuthaya"/>
              </a:rPr>
              <a:t> </a:t>
            </a:r>
          </a:p>
        </p:txBody>
      </p:sp>
    </p:spTree>
    <p:extLst>
      <p:ext uri="{BB962C8B-B14F-4D97-AF65-F5344CB8AC3E}">
        <p14:creationId xmlns:p14="http://schemas.microsoft.com/office/powerpoint/2010/main" val="315732424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5631"/>
            <a:ext cx="8229600" cy="3909390"/>
          </a:xfrm>
        </p:spPr>
        <p:txBody>
          <a:bodyPr>
            <a:noAutofit/>
          </a:bodyPr>
          <a:lstStyle/>
          <a:p>
            <a:r>
              <a:rPr lang="de-DE" sz="1800" dirty="0"/>
              <a:t>Wir haben Sie beim </a:t>
            </a:r>
            <a:r>
              <a:rPr lang="de-DE" sz="1800" dirty="0" smtClean="0"/>
              <a:t>Yogacenter</a:t>
            </a:r>
            <a:r>
              <a:rPr lang="de-DE" sz="18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 </a:t>
            </a:r>
            <a:r>
              <a:rPr lang="de-DE" sz="1800" i="1" dirty="0" smtClean="0">
                <a:ln w="10160">
                  <a:solidFill>
                    <a:schemeClr val="accent1"/>
                  </a:solidFill>
                  <a:prstDash val="solid"/>
                </a:ln>
                <a:solidFill>
                  <a:schemeClr val="accent1">
                    <a:lumMod val="50000"/>
                  </a:schemeClr>
                </a:solidFill>
                <a:effectLst>
                  <a:outerShdw blurRad="38100" dist="32000" dir="5400000" algn="tl">
                    <a:srgbClr val="000000">
                      <a:alpha val="30000"/>
                    </a:srgbClr>
                  </a:outerShdw>
                </a:effectLst>
                <a:latin typeface="Ayuthaya"/>
                <a:cs typeface="Ayuthaya"/>
              </a:rPr>
              <a:t>Yoga für </a:t>
            </a:r>
            <a:r>
              <a:rPr lang="de-DE" sz="1800" i="1" dirty="0" err="1" smtClean="0">
                <a:ln w="10160">
                  <a:solidFill>
                    <a:schemeClr val="accent1"/>
                  </a:solidFill>
                  <a:prstDash val="solid"/>
                </a:ln>
                <a:solidFill>
                  <a:schemeClr val="accent1">
                    <a:lumMod val="50000"/>
                  </a:schemeClr>
                </a:solidFill>
                <a:effectLst>
                  <a:outerShdw blurRad="38100" dist="32000" dir="5400000" algn="tl">
                    <a:srgbClr val="000000">
                      <a:alpha val="30000"/>
                    </a:srgbClr>
                  </a:outerShdw>
                </a:effectLst>
                <a:latin typeface="Ayuthaya"/>
                <a:cs typeface="Ayuthaya"/>
              </a:rPr>
              <a:t>Grossväter</a:t>
            </a:r>
            <a:r>
              <a:rPr lang="de-DE" sz="1800" i="1" dirty="0" smtClean="0">
                <a:ln w="10160">
                  <a:solidFill>
                    <a:schemeClr val="accent1"/>
                  </a:solidFill>
                  <a:prstDash val="solid"/>
                </a:ln>
                <a:solidFill>
                  <a:schemeClr val="accent1">
                    <a:lumMod val="50000"/>
                  </a:schemeClr>
                </a:solidFill>
                <a:effectLst>
                  <a:outerShdw blurRad="38100" dist="32000" dir="5400000" algn="tl">
                    <a:srgbClr val="000000">
                      <a:alpha val="30000"/>
                    </a:srgbClr>
                  </a:outerShdw>
                </a:effectLst>
                <a:latin typeface="Ayuthaya"/>
                <a:cs typeface="Ayuthaya"/>
              </a:rPr>
              <a:t> </a:t>
            </a:r>
            <a:r>
              <a:rPr lang="de-DE" sz="1800" dirty="0" smtClean="0"/>
              <a:t>angemeldet </a:t>
            </a:r>
            <a:r>
              <a:rPr lang="de-DE" sz="1800" dirty="0"/>
              <a:t>und Ihre Kontaktdaten übermittelt. Sie bekommst in nächster Zeit eine Mail mit weiteren Informationen zugestellt. Bitte vergewissern Sie sich, dass diese Mail nicht im Spam-Ordner landet.</a:t>
            </a:r>
            <a:br>
              <a:rPr lang="de-DE" sz="1800" dirty="0"/>
            </a:br>
            <a:r>
              <a:rPr lang="de-DE" sz="1800" dirty="0"/>
              <a:t/>
            </a:r>
            <a:br>
              <a:rPr lang="de-DE" sz="1800" dirty="0"/>
            </a:br>
            <a:r>
              <a:rPr lang="de-DE" sz="1800" dirty="0" smtClean="0"/>
              <a:t>Mit </a:t>
            </a:r>
            <a:r>
              <a:rPr lang="de-DE" sz="1800" dirty="0"/>
              <a:t>Ihrer Mitgliedschaft </a:t>
            </a:r>
            <a:r>
              <a:rPr lang="de-DE" sz="1800" i="1" dirty="0">
                <a:ln w="10160">
                  <a:solidFill>
                    <a:schemeClr val="accent1"/>
                  </a:solidFill>
                  <a:prstDash val="solid"/>
                </a:ln>
                <a:solidFill>
                  <a:schemeClr val="accent1">
                    <a:lumMod val="50000"/>
                  </a:schemeClr>
                </a:solidFill>
                <a:effectLst>
                  <a:outerShdw blurRad="38100" dist="32000" dir="5400000" algn="tl">
                    <a:srgbClr val="000000">
                      <a:alpha val="30000"/>
                    </a:srgbClr>
                  </a:outerShdw>
                </a:effectLst>
                <a:latin typeface="Ayuthaya"/>
                <a:cs typeface="Ayuthaya"/>
              </a:rPr>
              <a:t>„</a:t>
            </a:r>
            <a:r>
              <a:rPr lang="de-DE" sz="1800" i="1" dirty="0" err="1" smtClean="0">
                <a:ln w="10160">
                  <a:solidFill>
                    <a:schemeClr val="accent1"/>
                  </a:solidFill>
                  <a:prstDash val="solid"/>
                </a:ln>
                <a:solidFill>
                  <a:srgbClr val="705E2F"/>
                </a:solidFill>
                <a:effectLst>
                  <a:outerShdw blurRad="38100" dist="32000" dir="5400000" algn="tl">
                    <a:srgbClr val="000000">
                      <a:alpha val="30000"/>
                    </a:srgbClr>
                  </a:outerShdw>
                </a:effectLst>
                <a:latin typeface="Ayuthaya"/>
                <a:cs typeface="Ayuthaya"/>
              </a:rPr>
              <a:t>superdady</a:t>
            </a:r>
            <a:r>
              <a:rPr lang="de-DE" sz="1800" i="1" dirty="0" smtClean="0">
                <a:ln w="10160">
                  <a:solidFill>
                    <a:schemeClr val="accent1"/>
                  </a:solidFill>
                  <a:prstDash val="solid"/>
                </a:ln>
                <a:solidFill>
                  <a:schemeClr val="accent1">
                    <a:lumMod val="50000"/>
                  </a:schemeClr>
                </a:solidFill>
                <a:effectLst>
                  <a:outerShdw blurRad="38100" dist="32000" dir="5400000" algn="tl">
                    <a:srgbClr val="000000">
                      <a:alpha val="30000"/>
                    </a:srgbClr>
                  </a:outerShdw>
                </a:effectLst>
                <a:latin typeface="Ayuthaya"/>
                <a:cs typeface="Ayuthaya"/>
              </a:rPr>
              <a:t>“ </a:t>
            </a:r>
            <a:r>
              <a:rPr lang="de-DE" sz="1800" dirty="0" smtClean="0"/>
              <a:t>stehen Ihnen </a:t>
            </a:r>
            <a:r>
              <a:rPr lang="de-DE" sz="1800" dirty="0"/>
              <a:t>monatlich vier geleitete Y</a:t>
            </a:r>
            <a:r>
              <a:rPr lang="de-DE" sz="1800" dirty="0" smtClean="0"/>
              <a:t>ogakurse gratis zur Auswahl und Sie erhalten </a:t>
            </a:r>
            <a:r>
              <a:rPr lang="de-DE" sz="1800" dirty="0"/>
              <a:t>bei jedem Besuch </a:t>
            </a:r>
            <a:r>
              <a:rPr lang="de-DE" sz="1800" dirty="0" smtClean="0"/>
              <a:t>eine gratis Massage.</a:t>
            </a:r>
            <a:r>
              <a:rPr lang="de-DE" sz="1800" dirty="0"/>
              <a:t/>
            </a:r>
            <a:br>
              <a:rPr lang="de-DE" sz="1800" dirty="0"/>
            </a:br>
            <a:r>
              <a:rPr lang="de-DE" sz="1800" dirty="0"/>
              <a:t/>
            </a:r>
            <a:br>
              <a:rPr lang="de-DE" sz="1800" dirty="0"/>
            </a:br>
            <a:r>
              <a:rPr lang="de-DE" sz="1800" dirty="0"/>
              <a:t>Vielen Dank für Ihr Interesse.</a:t>
            </a:r>
            <a:br>
              <a:rPr lang="de-DE" sz="1800" dirty="0"/>
            </a:br>
            <a:r>
              <a:rPr lang="de-DE" sz="1800" dirty="0"/>
              <a:t/>
            </a:r>
            <a:br>
              <a:rPr lang="de-DE" sz="1800" dirty="0"/>
            </a:br>
            <a:r>
              <a:rPr lang="de-DE" sz="1800" dirty="0"/>
              <a:t>Eine gute Gesundheit wünscht Ihnen:</a:t>
            </a:r>
            <a:br>
              <a:rPr lang="de-DE" sz="1800" dirty="0"/>
            </a:br>
            <a:r>
              <a:rPr lang="de-DE" sz="1800" dirty="0"/>
              <a:t>                        </a:t>
            </a:r>
            <a:r>
              <a:rPr lang="de-DE" sz="18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de-DE" sz="1800" i="1" dirty="0">
                <a:ln w="10160">
                  <a:solidFill>
                    <a:schemeClr val="accent1"/>
                  </a:solidFill>
                  <a:prstDash val="solid"/>
                </a:ln>
                <a:solidFill>
                  <a:srgbClr val="705E2F"/>
                </a:solidFill>
                <a:effectLst>
                  <a:outerShdw blurRad="38100" dist="32000" dir="5400000" algn="tl">
                    <a:srgbClr val="000000">
                      <a:alpha val="30000"/>
                    </a:srgbClr>
                  </a:outerShdw>
                </a:effectLst>
                <a:latin typeface="Ayuthaya"/>
                <a:cs typeface="Ayuthaya"/>
              </a:rPr>
              <a:t>Yoga für </a:t>
            </a:r>
            <a:r>
              <a:rPr lang="de-DE" sz="1800" i="1" dirty="0" err="1" smtClean="0">
                <a:ln w="10160">
                  <a:solidFill>
                    <a:schemeClr val="accent1"/>
                  </a:solidFill>
                  <a:prstDash val="solid"/>
                </a:ln>
                <a:solidFill>
                  <a:srgbClr val="705E2F"/>
                </a:solidFill>
                <a:effectLst>
                  <a:outerShdw blurRad="38100" dist="32000" dir="5400000" algn="tl">
                    <a:srgbClr val="000000">
                      <a:alpha val="30000"/>
                    </a:srgbClr>
                  </a:outerShdw>
                </a:effectLst>
                <a:latin typeface="Ayuthaya"/>
                <a:cs typeface="Ayuthaya"/>
              </a:rPr>
              <a:t>Grossväter</a:t>
            </a:r>
            <a:r>
              <a:rPr lang="de-DE" sz="1800" i="1" dirty="0" smtClean="0">
                <a:ln w="10160">
                  <a:solidFill>
                    <a:schemeClr val="accent1"/>
                  </a:solidFill>
                  <a:prstDash val="solid"/>
                </a:ln>
                <a:solidFill>
                  <a:srgbClr val="705E2F"/>
                </a:solidFill>
                <a:effectLst>
                  <a:outerShdw blurRad="38100" dist="32000" dir="5400000" algn="tl">
                    <a:srgbClr val="000000">
                      <a:alpha val="30000"/>
                    </a:srgbClr>
                  </a:outerShdw>
                </a:effectLst>
                <a:latin typeface="Ayuthaya"/>
                <a:cs typeface="Ayuthaya"/>
              </a:rPr>
              <a:t> </a:t>
            </a:r>
            <a:endParaRPr lang="de-DE" sz="1800" i="1" dirty="0">
              <a:ln w="10160">
                <a:solidFill>
                  <a:schemeClr val="accent1"/>
                </a:solidFill>
                <a:prstDash val="solid"/>
              </a:ln>
              <a:solidFill>
                <a:srgbClr val="705E2F"/>
              </a:solidFill>
              <a:effectLst>
                <a:outerShdw blurRad="38100" dist="32000" dir="5400000" algn="tl">
                  <a:srgbClr val="000000">
                    <a:alpha val="30000"/>
                  </a:srgbClr>
                </a:outerShdw>
              </a:effectLst>
              <a:latin typeface="Ayuthaya"/>
              <a:cs typeface="Ayuthaya"/>
            </a:endParaRPr>
          </a:p>
        </p:txBody>
      </p:sp>
    </p:spTree>
    <p:extLst>
      <p:ext uri="{BB962C8B-B14F-4D97-AF65-F5344CB8AC3E}">
        <p14:creationId xmlns:p14="http://schemas.microsoft.com/office/powerpoint/2010/main" val="282035429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Welchen Sport schauen sie am liebsten im Fernsehen?</a:t>
            </a:r>
            <a:endParaRPr lang="de-DE" dirty="0"/>
          </a:p>
        </p:txBody>
      </p:sp>
      <p:pic>
        <p:nvPicPr>
          <p:cNvPr id="4" name="Inhaltsplatzhalt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7395" y="4750109"/>
            <a:ext cx="2259705" cy="1271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fik 12">
            <a:hlinkClick r:id="rId2"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19454"/>
          <a:stretch/>
        </p:blipFill>
        <p:spPr>
          <a:xfrm>
            <a:off x="3544973" y="1581792"/>
            <a:ext cx="2105264" cy="1463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fik 13">
            <a:hlinkClick r:id="rId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97" y="2898539"/>
            <a:ext cx="2071003" cy="1163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a:hlinkClick r:id="rId2"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758" y="1417639"/>
            <a:ext cx="1634256" cy="1206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Grafik 19">
            <a:hlinkClick r:id="rId2"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9497" r="6731"/>
          <a:stretch/>
        </p:blipFill>
        <p:spPr>
          <a:xfrm>
            <a:off x="2320119" y="4336565"/>
            <a:ext cx="2060812" cy="1367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fik 20">
            <a:hlinkClick r:id="rId2"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9518" r="13189"/>
          <a:stretch/>
        </p:blipFill>
        <p:spPr>
          <a:xfrm>
            <a:off x="4670521" y="3270618"/>
            <a:ext cx="1535323" cy="1254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a:hlinkClick r:id="rId2"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2411" y="2343337"/>
            <a:ext cx="2224389" cy="1481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518698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Welchen Sport interessiert Sie überhaupt nicht?</a:t>
            </a:r>
            <a:endParaRPr lang="de-DE" dirty="0"/>
          </a:p>
        </p:txBody>
      </p:sp>
      <p:pic>
        <p:nvPicPr>
          <p:cNvPr id="4" name="Inhaltsplatzhalt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1602" y="1672800"/>
            <a:ext cx="2259705" cy="1271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fik 12">
            <a:hlinkClick r:id="rId2"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19454"/>
          <a:stretch/>
        </p:blipFill>
        <p:spPr>
          <a:xfrm>
            <a:off x="6296401" y="1990183"/>
            <a:ext cx="2105264" cy="1463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a:hlinkClick r:id="rId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544" y="3839697"/>
            <a:ext cx="1634256" cy="1206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Grafik 19">
            <a:hlinkClick r:id="rId2"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9497" r="6731"/>
          <a:stretch/>
        </p:blipFill>
        <p:spPr>
          <a:xfrm>
            <a:off x="3898149" y="3155949"/>
            <a:ext cx="2060812" cy="1367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fik 20">
            <a:hlinkClick r:id="rId2"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9518" r="13189"/>
          <a:stretch/>
        </p:blipFill>
        <p:spPr>
          <a:xfrm>
            <a:off x="2103686" y="4265302"/>
            <a:ext cx="1535323" cy="1254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a:hlinkClick r:id="rId2"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448003"/>
            <a:ext cx="2224389" cy="1481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 2" descr="herzlich-willkommen-auf-formel1-rennen-info.jpg">
            <a:hlinkClick r:id="rId2"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2306" y="4792099"/>
            <a:ext cx="2091694" cy="1204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4341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Wie schwer sind Sie?</a:t>
            </a:r>
            <a:endParaRPr lang="de-CH" dirty="0"/>
          </a:p>
        </p:txBody>
      </p:sp>
      <p:sp>
        <p:nvSpPr>
          <p:cNvPr id="3" name="Inhaltsplatzhalter 2"/>
          <p:cNvSpPr>
            <a:spLocks noGrp="1"/>
          </p:cNvSpPr>
          <p:nvPr>
            <p:ph idx="1"/>
          </p:nvPr>
        </p:nvSpPr>
        <p:spPr/>
        <p:txBody>
          <a:bodyPr/>
          <a:lstStyle/>
          <a:p>
            <a:r>
              <a:rPr lang="de-CH" dirty="0" smtClean="0"/>
              <a:t>60 kg oder weniger</a:t>
            </a:r>
          </a:p>
          <a:p>
            <a:r>
              <a:rPr lang="de-CH" dirty="0" smtClean="0"/>
              <a:t>61 – 80 kg</a:t>
            </a:r>
          </a:p>
          <a:p>
            <a:r>
              <a:rPr lang="de-CH" dirty="0"/>
              <a:t>8</a:t>
            </a:r>
            <a:r>
              <a:rPr lang="de-CH" dirty="0" smtClean="0"/>
              <a:t>1 – 100 kg</a:t>
            </a:r>
          </a:p>
          <a:p>
            <a:r>
              <a:rPr lang="de-CH" dirty="0" smtClean="0"/>
              <a:t>über 100 kg</a:t>
            </a:r>
          </a:p>
        </p:txBody>
      </p:sp>
      <p:sp>
        <p:nvSpPr>
          <p:cNvPr id="13" name="Rechteck 12">
            <a:hlinkClick r:id="rId2" action="ppaction://hlinksldjump"/>
          </p:cNvPr>
          <p:cNvSpPr/>
          <p:nvPr/>
        </p:nvSpPr>
        <p:spPr>
          <a:xfrm>
            <a:off x="517370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4" name="Rechteck 13">
            <a:hlinkClick r:id="rId3" action="ppaction://hlinksldjump"/>
          </p:cNvPr>
          <p:cNvSpPr/>
          <p:nvPr/>
        </p:nvSpPr>
        <p:spPr>
          <a:xfrm>
            <a:off x="517370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5" name="Rechteck 14">
            <a:hlinkClick r:id="rId4" action="ppaction://hlinksldjump"/>
          </p:cNvPr>
          <p:cNvSpPr/>
          <p:nvPr/>
        </p:nvSpPr>
        <p:spPr>
          <a:xfrm>
            <a:off x="517370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6" name="Rechteck 15">
            <a:hlinkClick r:id="rId2" action="ppaction://hlinksldjump"/>
          </p:cNvPr>
          <p:cNvSpPr/>
          <p:nvPr/>
        </p:nvSpPr>
        <p:spPr>
          <a:xfrm>
            <a:off x="517370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Tree>
    <p:extLst>
      <p:ext uri="{BB962C8B-B14F-4D97-AF65-F5344CB8AC3E}">
        <p14:creationId xmlns:p14="http://schemas.microsoft.com/office/powerpoint/2010/main" val="2445834797"/>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Warum treiben Sie selber nur selten Sport?</a:t>
            </a:r>
            <a:endParaRPr lang="de-CH" dirty="0"/>
          </a:p>
        </p:txBody>
      </p:sp>
      <p:sp>
        <p:nvSpPr>
          <p:cNvPr id="3" name="Inhaltsplatzhalter 2"/>
          <p:cNvSpPr>
            <a:spLocks noGrp="1"/>
          </p:cNvSpPr>
          <p:nvPr>
            <p:ph idx="1"/>
          </p:nvPr>
        </p:nvSpPr>
        <p:spPr/>
        <p:txBody>
          <a:bodyPr/>
          <a:lstStyle/>
          <a:p>
            <a:r>
              <a:rPr lang="de-CH" dirty="0" smtClean="0"/>
              <a:t>keine Zeit</a:t>
            </a:r>
          </a:p>
          <a:p>
            <a:r>
              <a:rPr lang="de-CH" dirty="0" smtClean="0"/>
              <a:t>zu gestresst</a:t>
            </a:r>
          </a:p>
          <a:p>
            <a:r>
              <a:rPr lang="de-CH" dirty="0" smtClean="0"/>
              <a:t>keine Motivation</a:t>
            </a:r>
          </a:p>
          <a:p>
            <a:r>
              <a:rPr lang="de-CH" dirty="0" smtClean="0"/>
              <a:t>Sport ist schädlich</a:t>
            </a:r>
            <a:endParaRPr lang="de-CH" dirty="0"/>
          </a:p>
          <a:p>
            <a:r>
              <a:rPr lang="de-CH" dirty="0"/>
              <a:t>S</a:t>
            </a:r>
            <a:r>
              <a:rPr lang="de-CH" dirty="0" smtClean="0"/>
              <a:t>ex ist doch auch Sport …</a:t>
            </a:r>
          </a:p>
        </p:txBody>
      </p:sp>
      <p:sp>
        <p:nvSpPr>
          <p:cNvPr id="11" name="Textfeld 10"/>
          <p:cNvSpPr txBox="1"/>
          <p:nvPr/>
        </p:nvSpPr>
        <p:spPr>
          <a:xfrm>
            <a:off x="2008308" y="-460315"/>
            <a:ext cx="5444727" cy="369332"/>
          </a:xfrm>
          <a:prstGeom prst="rect">
            <a:avLst/>
          </a:prstGeom>
          <a:solidFill>
            <a:srgbClr val="6DFF28"/>
          </a:solidFill>
        </p:spPr>
        <p:txBody>
          <a:bodyPr wrap="square" rtlCol="0">
            <a:spAutoFit/>
          </a:bodyPr>
          <a:lstStyle/>
          <a:p>
            <a:endParaRPr lang="de-DE" dirty="0"/>
          </a:p>
        </p:txBody>
      </p:sp>
      <p:sp>
        <p:nvSpPr>
          <p:cNvPr id="13" name="Rechteck 12">
            <a:hlinkClick r:id="rId2" action="ppaction://hlinksldjump"/>
          </p:cNvPr>
          <p:cNvSpPr/>
          <p:nvPr/>
        </p:nvSpPr>
        <p:spPr>
          <a:xfrm>
            <a:off x="6208902"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4" name="Rechteck 13">
            <a:hlinkClick r:id="rId3" action="ppaction://hlinksldjump"/>
          </p:cNvPr>
          <p:cNvSpPr/>
          <p:nvPr/>
        </p:nvSpPr>
        <p:spPr>
          <a:xfrm>
            <a:off x="6208902"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5" name="Rechteck 14">
            <a:hlinkClick r:id="rId4" action="ppaction://hlinksldjump"/>
          </p:cNvPr>
          <p:cNvSpPr/>
          <p:nvPr/>
        </p:nvSpPr>
        <p:spPr>
          <a:xfrm>
            <a:off x="6208902"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5" action="ppaction://hlinksldjump"/>
          </p:cNvPr>
          <p:cNvSpPr/>
          <p:nvPr/>
        </p:nvSpPr>
        <p:spPr>
          <a:xfrm>
            <a:off x="6208902"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9" name="Rechteck 8">
            <a:hlinkClick r:id="rId6" action="ppaction://hlinksldjump"/>
          </p:cNvPr>
          <p:cNvSpPr/>
          <p:nvPr/>
        </p:nvSpPr>
        <p:spPr>
          <a:xfrm>
            <a:off x="6208902" y="3588066"/>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Tree>
    <p:extLst>
      <p:ext uri="{BB962C8B-B14F-4D97-AF65-F5344CB8AC3E}">
        <p14:creationId xmlns:p14="http://schemas.microsoft.com/office/powerpoint/2010/main" val="198933853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 haben das Grundprinzip des Lebens nicht verstanden. Wie viel besser würden Sie doch Ihre Zeit nützen, wenn Sie wüssten, wie viel Zeit Ihnen noch zur Verfügung steht!</a:t>
            </a:r>
            <a:endParaRPr lang="de-DE" dirty="0"/>
          </a:p>
        </p:txBody>
      </p:sp>
    </p:spTree>
    <p:extLst>
      <p:ext uri="{BB962C8B-B14F-4D97-AF65-F5344CB8AC3E}">
        <p14:creationId xmlns:p14="http://schemas.microsoft.com/office/powerpoint/2010/main" val="80551431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Kann es sein, dass Sie ausversehen das falsche Thema ausgewählt haben? Sie sollten das Orakel eher in der Kategorie „Stress“ um Rat fragen!</a:t>
            </a:r>
            <a:endParaRPr lang="de-DE" dirty="0"/>
          </a:p>
        </p:txBody>
      </p:sp>
      <p:sp>
        <p:nvSpPr>
          <p:cNvPr id="3" name="Rechteck 2">
            <a:hlinkClick r:id="rId2" action="ppaction://hlinksldjump"/>
          </p:cNvPr>
          <p:cNvSpPr/>
          <p:nvPr/>
        </p:nvSpPr>
        <p:spPr>
          <a:xfrm>
            <a:off x="3091731" y="374116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4" name="Textfeld 3"/>
          <p:cNvSpPr txBox="1"/>
          <p:nvPr/>
        </p:nvSpPr>
        <p:spPr>
          <a:xfrm>
            <a:off x="3451731" y="3741160"/>
            <a:ext cx="1708158" cy="369332"/>
          </a:xfrm>
          <a:prstGeom prst="rect">
            <a:avLst/>
          </a:prstGeom>
          <a:noFill/>
        </p:spPr>
        <p:txBody>
          <a:bodyPr wrap="none" rtlCol="0">
            <a:spAutoFit/>
          </a:bodyPr>
          <a:lstStyle/>
          <a:p>
            <a:r>
              <a:rPr lang="de-DE" dirty="0" smtClean="0">
                <a:latin typeface="Prestige Elite Std"/>
                <a:cs typeface="Prestige Elite Std"/>
              </a:rPr>
              <a:t>Link Stress</a:t>
            </a:r>
            <a:endParaRPr lang="de-DE" dirty="0">
              <a:latin typeface="Prestige Elite Std"/>
              <a:cs typeface="Prestige Elite Std"/>
            </a:endParaRPr>
          </a:p>
        </p:txBody>
      </p:sp>
    </p:spTree>
    <p:extLst>
      <p:ext uri="{BB962C8B-B14F-4D97-AF65-F5344CB8AC3E}">
        <p14:creationId xmlns:p14="http://schemas.microsoft.com/office/powerpoint/2010/main" val="425585231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Ich bin mir wirklich sicher, dass Sport schädlich ist!</a:t>
            </a:r>
            <a:endParaRPr lang="de-DE" dirty="0"/>
          </a:p>
        </p:txBody>
      </p:sp>
      <p:sp>
        <p:nvSpPr>
          <p:cNvPr id="3" name="Inhaltsplatzhalter 2"/>
          <p:cNvSpPr>
            <a:spLocks noGrp="1"/>
          </p:cNvSpPr>
          <p:nvPr>
            <p:ph idx="1"/>
          </p:nvPr>
        </p:nvSpPr>
        <p:spPr>
          <a:xfrm>
            <a:off x="2115015" y="1892852"/>
            <a:ext cx="1442980" cy="1372872"/>
          </a:xfrm>
        </p:spPr>
        <p:txBody>
          <a:bodyPr>
            <a:normAutofit/>
          </a:bodyPr>
          <a:lstStyle/>
          <a:p>
            <a:pPr marL="0" indent="0">
              <a:buNone/>
            </a:pPr>
            <a:r>
              <a:rPr lang="de-DE" sz="4000" dirty="0" smtClean="0"/>
              <a:t>Ja</a:t>
            </a:r>
            <a:endParaRPr lang="de-DE" sz="4000" dirty="0"/>
          </a:p>
        </p:txBody>
      </p:sp>
      <p:sp>
        <p:nvSpPr>
          <p:cNvPr id="4" name="Inhaltsplatzhalter 2"/>
          <p:cNvSpPr txBox="1">
            <a:spLocks/>
          </p:cNvSpPr>
          <p:nvPr/>
        </p:nvSpPr>
        <p:spPr>
          <a:xfrm>
            <a:off x="6064824" y="1905384"/>
            <a:ext cx="1786751" cy="137287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Arial"/>
              <a:buChar char="•"/>
              <a:defRPr sz="2600" kern="1200">
                <a:solidFill>
                  <a:srgbClr val="302C24"/>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rgbClr val="302C24"/>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rgbClr val="302C24"/>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4000" dirty="0" smtClean="0"/>
              <a:t>Nein</a:t>
            </a:r>
            <a:endParaRPr lang="de-DE" sz="4000" dirty="0"/>
          </a:p>
        </p:txBody>
      </p:sp>
      <p:sp>
        <p:nvSpPr>
          <p:cNvPr id="6" name="Rechteck 5">
            <a:hlinkClick r:id="rId2" action="ppaction://hlinksldjump"/>
          </p:cNvPr>
          <p:cNvSpPr/>
          <p:nvPr/>
        </p:nvSpPr>
        <p:spPr>
          <a:xfrm>
            <a:off x="2074041" y="2618161"/>
            <a:ext cx="791999" cy="768216"/>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7" name="Rechteck 6">
            <a:hlinkClick r:id="rId3" action="ppaction://hlinksldjump"/>
          </p:cNvPr>
          <p:cNvSpPr/>
          <p:nvPr/>
        </p:nvSpPr>
        <p:spPr>
          <a:xfrm>
            <a:off x="6276296" y="2618161"/>
            <a:ext cx="791999" cy="768216"/>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60195015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5842"/>
            <a:ext cx="8229600" cy="1143000"/>
          </a:xfrm>
        </p:spPr>
        <p:txBody>
          <a:bodyPr/>
          <a:lstStyle/>
          <a:p>
            <a:r>
              <a:rPr lang="de-DE" dirty="0" smtClean="0"/>
              <a:t>Ich bin mir wirklich sicher, dass Sport schädlich ist!</a:t>
            </a:r>
            <a:endParaRPr lang="de-DE" dirty="0"/>
          </a:p>
        </p:txBody>
      </p:sp>
      <p:sp>
        <p:nvSpPr>
          <p:cNvPr id="3" name="Inhaltsplatzhalter 2"/>
          <p:cNvSpPr>
            <a:spLocks noGrp="1"/>
          </p:cNvSpPr>
          <p:nvPr>
            <p:ph idx="1"/>
          </p:nvPr>
        </p:nvSpPr>
        <p:spPr>
          <a:xfrm>
            <a:off x="2115015" y="2168839"/>
            <a:ext cx="1442980" cy="1372872"/>
          </a:xfrm>
        </p:spPr>
        <p:txBody>
          <a:bodyPr>
            <a:normAutofit/>
          </a:bodyPr>
          <a:lstStyle/>
          <a:p>
            <a:pPr marL="0" indent="0">
              <a:buNone/>
            </a:pPr>
            <a:r>
              <a:rPr lang="de-DE" sz="4000" dirty="0" smtClean="0"/>
              <a:t>Ja</a:t>
            </a:r>
            <a:endParaRPr lang="de-DE" sz="4000" dirty="0"/>
          </a:p>
        </p:txBody>
      </p:sp>
      <p:sp>
        <p:nvSpPr>
          <p:cNvPr id="4" name="Inhaltsplatzhalter 2"/>
          <p:cNvSpPr txBox="1">
            <a:spLocks/>
          </p:cNvSpPr>
          <p:nvPr/>
        </p:nvSpPr>
        <p:spPr>
          <a:xfrm>
            <a:off x="6064824" y="2181371"/>
            <a:ext cx="1786751" cy="137287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Arial"/>
              <a:buChar char="•"/>
              <a:defRPr sz="2600" kern="1200">
                <a:solidFill>
                  <a:srgbClr val="302C24"/>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rgbClr val="302C24"/>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rgbClr val="302C24"/>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4000" dirty="0" smtClean="0"/>
              <a:t>Nein</a:t>
            </a:r>
            <a:endParaRPr lang="de-DE" sz="4000" dirty="0"/>
          </a:p>
        </p:txBody>
      </p:sp>
      <p:sp>
        <p:nvSpPr>
          <p:cNvPr id="6" name="Rechteck 5">
            <a:hlinkClick r:id="rId2" action="ppaction://hlinksldjump"/>
          </p:cNvPr>
          <p:cNvSpPr/>
          <p:nvPr/>
        </p:nvSpPr>
        <p:spPr>
          <a:xfrm>
            <a:off x="2074041" y="2894148"/>
            <a:ext cx="791999" cy="768216"/>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7" name="Rechteck 6">
            <a:hlinkClick r:id="rId3" action="ppaction://hlinksldjump"/>
          </p:cNvPr>
          <p:cNvSpPr/>
          <p:nvPr/>
        </p:nvSpPr>
        <p:spPr>
          <a:xfrm>
            <a:off x="6276296" y="2894148"/>
            <a:ext cx="791999" cy="768216"/>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5" name="Textfeld 4"/>
          <p:cNvSpPr txBox="1"/>
          <p:nvPr/>
        </p:nvSpPr>
        <p:spPr>
          <a:xfrm>
            <a:off x="756953" y="258341"/>
            <a:ext cx="3298239" cy="369332"/>
          </a:xfrm>
          <a:prstGeom prst="rect">
            <a:avLst/>
          </a:prstGeom>
          <a:solidFill>
            <a:srgbClr val="0052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bg1"/>
                </a:solidFill>
              </a:rPr>
              <a:t>Bitte wiederholen Sie:</a:t>
            </a:r>
          </a:p>
        </p:txBody>
      </p:sp>
    </p:spTree>
    <p:extLst>
      <p:ext uri="{BB962C8B-B14F-4D97-AF65-F5344CB8AC3E}">
        <p14:creationId xmlns:p14="http://schemas.microsoft.com/office/powerpoint/2010/main" val="81378230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47862" y="1600200"/>
            <a:ext cx="8229600" cy="4525963"/>
          </a:xfrm>
        </p:spPr>
        <p:txBody>
          <a:bodyPr/>
          <a:lstStyle/>
          <a:p>
            <a:pPr marL="0" indent="0">
              <a:buNone/>
            </a:pPr>
            <a:r>
              <a:rPr lang="de-DE" dirty="0" smtClean="0"/>
              <a:t>Offenbar ist uns leider ein </a:t>
            </a:r>
            <a:r>
              <a:rPr lang="de-DE" dirty="0"/>
              <a:t>F</a:t>
            </a:r>
            <a:r>
              <a:rPr lang="de-DE" dirty="0" smtClean="0"/>
              <a:t>ehler unterlaufen und diese Antwort wurde nicht richtig verlinkt. Bitte starten Sie von neuem und wählen Sie beim nächsten Mal eine andere Antwort. Entschuldigung.</a:t>
            </a:r>
          </a:p>
        </p:txBody>
      </p:sp>
      <p:sp>
        <p:nvSpPr>
          <p:cNvPr id="2" name="Titel 1"/>
          <p:cNvSpPr>
            <a:spLocks noGrp="1"/>
          </p:cNvSpPr>
          <p:nvPr>
            <p:ph type="title"/>
          </p:nvPr>
        </p:nvSpPr>
        <p:spPr/>
        <p:txBody>
          <a:bodyPr>
            <a:normAutofit/>
          </a:bodyPr>
          <a:lstStyle/>
          <a:p>
            <a:r>
              <a:rPr lang="de-DE" dirty="0" smtClean="0"/>
              <a:t>Es ist ein Fehler aufgetreten. </a:t>
            </a:r>
            <a:endParaRPr lang="de-DE" dirty="0"/>
          </a:p>
        </p:txBody>
      </p:sp>
    </p:spTree>
    <p:extLst>
      <p:ext uri="{BB962C8B-B14F-4D97-AF65-F5344CB8AC3E}">
        <p14:creationId xmlns:p14="http://schemas.microsoft.com/office/powerpoint/2010/main" val="162532501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5906"/>
            <a:ext cx="8229600" cy="1143000"/>
          </a:xfrm>
        </p:spPr>
        <p:txBody>
          <a:bodyPr/>
          <a:lstStyle/>
          <a:p>
            <a:r>
              <a:rPr lang="de-DE" dirty="0" smtClean="0"/>
              <a:t>Ich bin mir wirklich sicher, dass Sport schädlich ist!</a:t>
            </a:r>
            <a:endParaRPr lang="de-DE" dirty="0"/>
          </a:p>
        </p:txBody>
      </p:sp>
      <p:sp>
        <p:nvSpPr>
          <p:cNvPr id="3" name="Inhaltsplatzhalter 2"/>
          <p:cNvSpPr>
            <a:spLocks noGrp="1"/>
          </p:cNvSpPr>
          <p:nvPr>
            <p:ph idx="1"/>
          </p:nvPr>
        </p:nvSpPr>
        <p:spPr>
          <a:xfrm>
            <a:off x="2115015" y="2288973"/>
            <a:ext cx="1442980" cy="1372872"/>
          </a:xfrm>
        </p:spPr>
        <p:txBody>
          <a:bodyPr>
            <a:normAutofit/>
          </a:bodyPr>
          <a:lstStyle/>
          <a:p>
            <a:pPr marL="0" indent="0">
              <a:buNone/>
            </a:pPr>
            <a:r>
              <a:rPr lang="de-DE" sz="4000" dirty="0" smtClean="0"/>
              <a:t>Ja</a:t>
            </a:r>
            <a:endParaRPr lang="de-DE" sz="4000" dirty="0"/>
          </a:p>
        </p:txBody>
      </p:sp>
      <p:sp>
        <p:nvSpPr>
          <p:cNvPr id="4" name="Inhaltsplatzhalter 2"/>
          <p:cNvSpPr txBox="1">
            <a:spLocks/>
          </p:cNvSpPr>
          <p:nvPr/>
        </p:nvSpPr>
        <p:spPr>
          <a:xfrm>
            <a:off x="6064824" y="2301505"/>
            <a:ext cx="1786751" cy="137287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Arial"/>
              <a:buChar char="•"/>
              <a:defRPr sz="2600" kern="1200">
                <a:solidFill>
                  <a:srgbClr val="302C24"/>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rgbClr val="302C24"/>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rgbClr val="302C24"/>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4000" dirty="0" smtClean="0"/>
              <a:t>Nein</a:t>
            </a:r>
            <a:endParaRPr lang="de-DE" sz="4000" dirty="0"/>
          </a:p>
        </p:txBody>
      </p:sp>
      <p:sp>
        <p:nvSpPr>
          <p:cNvPr id="6" name="Rechteck 5">
            <a:hlinkClick r:id="rId2" action="ppaction://hlinksldjump"/>
          </p:cNvPr>
          <p:cNvSpPr/>
          <p:nvPr/>
        </p:nvSpPr>
        <p:spPr>
          <a:xfrm>
            <a:off x="2074041" y="3014282"/>
            <a:ext cx="791999" cy="768216"/>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7" name="Rechteck 6">
            <a:hlinkClick r:id="rId3" action="ppaction://hlinksldjump"/>
          </p:cNvPr>
          <p:cNvSpPr/>
          <p:nvPr/>
        </p:nvSpPr>
        <p:spPr>
          <a:xfrm>
            <a:off x="6276296" y="3014282"/>
            <a:ext cx="791999" cy="768216"/>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5" name="Textfeld 4"/>
          <p:cNvSpPr txBox="1"/>
          <p:nvPr/>
        </p:nvSpPr>
        <p:spPr>
          <a:xfrm>
            <a:off x="756953" y="285376"/>
            <a:ext cx="3298239" cy="369332"/>
          </a:xfrm>
          <a:prstGeom prst="rect">
            <a:avLst/>
          </a:prstGeom>
          <a:solidFill>
            <a:srgbClr val="0052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lvl="0"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bg1"/>
                </a:solidFill>
              </a:rPr>
              <a:t>Bitte wiederholen Sie:</a:t>
            </a:r>
          </a:p>
        </p:txBody>
      </p:sp>
    </p:spTree>
    <p:extLst>
      <p:ext uri="{BB962C8B-B14F-4D97-AF65-F5344CB8AC3E}">
        <p14:creationId xmlns:p14="http://schemas.microsoft.com/office/powerpoint/2010/main" val="357071020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Ich hoffe Sie erwarten nicht ernsthaft eine seriöse Antwort, wenn Sie das Orakel zu verarschen versuchen. Eine </a:t>
            </a:r>
            <a:r>
              <a:rPr lang="de-CH" dirty="0"/>
              <a:t>E</a:t>
            </a:r>
            <a:r>
              <a:rPr lang="de-CH" dirty="0" smtClean="0"/>
              <a:t>ntschuldigung wäre angebracht!</a:t>
            </a:r>
            <a:endParaRPr lang="de-CH" dirty="0"/>
          </a:p>
        </p:txBody>
      </p:sp>
      <p:sp>
        <p:nvSpPr>
          <p:cNvPr id="3" name="Rechteck 2">
            <a:hlinkClick r:id="rId2" action="ppaction://hlinksldjump"/>
          </p:cNvPr>
          <p:cNvSpPr/>
          <p:nvPr/>
        </p:nvSpPr>
        <p:spPr>
          <a:xfrm>
            <a:off x="3067862" y="3378221"/>
            <a:ext cx="3008275" cy="688953"/>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dirty="0" smtClean="0"/>
              <a:t>Ich entschuldige mich!</a:t>
            </a:r>
            <a:endParaRPr lang="de-DE" dirty="0"/>
          </a:p>
        </p:txBody>
      </p:sp>
    </p:spTree>
    <p:extLst>
      <p:ext uri="{BB962C8B-B14F-4D97-AF65-F5344CB8AC3E}">
        <p14:creationId xmlns:p14="http://schemas.microsoft.com/office/powerpoint/2010/main" val="414454572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Haben Sie schon mal unter dem Sofa nach ihr gesucht?</a:t>
            </a:r>
            <a:endParaRPr lang="de-DE" dirty="0"/>
          </a:p>
        </p:txBody>
      </p:sp>
    </p:spTree>
    <p:extLst>
      <p:ext uri="{BB962C8B-B14F-4D97-AF65-F5344CB8AC3E}">
        <p14:creationId xmlns:p14="http://schemas.microsoft.com/office/powerpoint/2010/main" val="781061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Hatten Sie schon einmal einen operativen Eingriff?</a:t>
            </a:r>
            <a:endParaRPr lang="de-CH" dirty="0"/>
          </a:p>
        </p:txBody>
      </p:sp>
      <p:sp>
        <p:nvSpPr>
          <p:cNvPr id="3" name="Inhaltsplatzhalter 2"/>
          <p:cNvSpPr>
            <a:spLocks noGrp="1"/>
          </p:cNvSpPr>
          <p:nvPr>
            <p:ph idx="1"/>
          </p:nvPr>
        </p:nvSpPr>
        <p:spPr/>
        <p:txBody>
          <a:bodyPr/>
          <a:lstStyle/>
          <a:p>
            <a:pPr marL="457200" indent="-457200">
              <a:buSzPct val="100000"/>
            </a:pPr>
            <a:r>
              <a:rPr lang="de-CH" dirty="0"/>
              <a:t>Ja, ich bekam ein künstliches </a:t>
            </a:r>
            <a:r>
              <a:rPr lang="de-CH" dirty="0" smtClean="0"/>
              <a:t>Gelenk</a:t>
            </a:r>
          </a:p>
          <a:p>
            <a:pPr marL="457200" indent="-457200">
              <a:buSzPct val="100000"/>
            </a:pPr>
            <a:r>
              <a:rPr lang="de-CH" dirty="0" smtClean="0"/>
              <a:t>Ja, ich musste einen Bruch operieren</a:t>
            </a:r>
          </a:p>
          <a:p>
            <a:pPr marL="457200" indent="-457200">
              <a:buSzPct val="100000"/>
            </a:pPr>
            <a:r>
              <a:rPr lang="de-CH" dirty="0" smtClean="0"/>
              <a:t>Ja, ich habe einen Herzschrittmacher</a:t>
            </a:r>
          </a:p>
          <a:p>
            <a:pPr marL="457200" indent="-457200">
              <a:buSzPct val="100000"/>
            </a:pPr>
            <a:r>
              <a:rPr lang="de-CH" dirty="0" smtClean="0"/>
              <a:t>Ja, etwas anderes</a:t>
            </a:r>
          </a:p>
          <a:p>
            <a:pPr marL="457200" indent="-457200">
              <a:buSzPct val="100000"/>
            </a:pPr>
            <a:r>
              <a:rPr lang="de-CH" dirty="0" smtClean="0"/>
              <a:t>Nein, zum Glück (noch) nie</a:t>
            </a:r>
          </a:p>
        </p:txBody>
      </p:sp>
      <p:sp>
        <p:nvSpPr>
          <p:cNvPr id="15" name="Rechteck 14">
            <a:hlinkClick r:id="rId2" action="ppaction://hlinksldjump"/>
          </p:cNvPr>
          <p:cNvSpPr/>
          <p:nvPr/>
        </p:nvSpPr>
        <p:spPr>
          <a:xfrm>
            <a:off x="830425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3" action="ppaction://hlinksldjump"/>
          </p:cNvPr>
          <p:cNvSpPr/>
          <p:nvPr/>
        </p:nvSpPr>
        <p:spPr>
          <a:xfrm>
            <a:off x="830425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830425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3" action="ppaction://hlinksldjump"/>
          </p:cNvPr>
          <p:cNvSpPr/>
          <p:nvPr/>
        </p:nvSpPr>
        <p:spPr>
          <a:xfrm>
            <a:off x="830425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9" name="Rechteck 18">
            <a:hlinkClick r:id="rId3" action="ppaction://hlinksldjump"/>
          </p:cNvPr>
          <p:cNvSpPr/>
          <p:nvPr/>
        </p:nvSpPr>
        <p:spPr>
          <a:xfrm>
            <a:off x="8304250" y="356814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66539989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2800" dirty="0" smtClean="0"/>
              <a:t>Führen Sie einen gesunden Lebensstil?</a:t>
            </a:r>
            <a:br>
              <a:rPr lang="de-CH" sz="2800" dirty="0" smtClean="0"/>
            </a:br>
            <a:r>
              <a:rPr lang="de-CH" sz="1800" dirty="0" smtClean="0"/>
              <a:t>(bitte berücksichtigen sie verschiedene Faktoren wie</a:t>
            </a:r>
            <a:r>
              <a:rPr lang="de-CH" sz="1800" dirty="0"/>
              <a:t> </a:t>
            </a:r>
            <a:r>
              <a:rPr lang="de-CH" sz="1800" dirty="0" smtClean="0"/>
              <a:t>Ernährung, Schlaf, Stress, </a:t>
            </a:r>
            <a:r>
              <a:rPr lang="de-CH" sz="1800" dirty="0"/>
              <a:t>S</a:t>
            </a:r>
            <a:r>
              <a:rPr lang="de-CH" sz="1800" dirty="0" smtClean="0"/>
              <a:t>uchtmittel etc.!)</a:t>
            </a:r>
            <a:endParaRPr lang="de-CH" sz="2800" dirty="0"/>
          </a:p>
        </p:txBody>
      </p:sp>
      <p:sp>
        <p:nvSpPr>
          <p:cNvPr id="3" name="Inhaltsplatzhalter 2"/>
          <p:cNvSpPr>
            <a:spLocks noGrp="1"/>
          </p:cNvSpPr>
          <p:nvPr>
            <p:ph idx="1"/>
          </p:nvPr>
        </p:nvSpPr>
        <p:spPr>
          <a:xfrm>
            <a:off x="457200" y="1691301"/>
            <a:ext cx="8229600" cy="2753700"/>
          </a:xfrm>
        </p:spPr>
        <p:txBody>
          <a:bodyPr/>
          <a:lstStyle/>
          <a:p>
            <a:pPr marL="457200" indent="-457200"/>
            <a:r>
              <a:rPr lang="de-CH" dirty="0" smtClean="0"/>
              <a:t>Ja, ich achte sehr darauf</a:t>
            </a:r>
          </a:p>
          <a:p>
            <a:pPr marL="457200" indent="-457200"/>
            <a:r>
              <a:rPr lang="de-CH" dirty="0" smtClean="0"/>
              <a:t>Mehrheitlich, jedoch nicht immer</a:t>
            </a:r>
          </a:p>
          <a:p>
            <a:pPr marL="457200" indent="-457200"/>
            <a:r>
              <a:rPr lang="de-CH" dirty="0" smtClean="0"/>
              <a:t>Durchschnittlich</a:t>
            </a:r>
          </a:p>
          <a:p>
            <a:pPr marL="457200" indent="-457200"/>
            <a:r>
              <a:rPr lang="de-CH" dirty="0" smtClean="0"/>
              <a:t>Eher nicht</a:t>
            </a:r>
          </a:p>
          <a:p>
            <a:pPr marL="457200" indent="-457200"/>
            <a:r>
              <a:rPr lang="de-CH" dirty="0" smtClean="0"/>
              <a:t>Nein, überhaupt nicht</a:t>
            </a:r>
          </a:p>
        </p:txBody>
      </p:sp>
      <p:sp>
        <p:nvSpPr>
          <p:cNvPr id="15" name="Rechteck 14">
            <a:hlinkClick r:id="rId2" action="ppaction://hlinksldjump"/>
          </p:cNvPr>
          <p:cNvSpPr/>
          <p:nvPr/>
        </p:nvSpPr>
        <p:spPr>
          <a:xfrm>
            <a:off x="7580350" y="173579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2" action="ppaction://hlinksldjump"/>
          </p:cNvPr>
          <p:cNvSpPr/>
          <p:nvPr/>
        </p:nvSpPr>
        <p:spPr>
          <a:xfrm>
            <a:off x="7580350" y="312597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3" action="ppaction://hlinksldjump"/>
          </p:cNvPr>
          <p:cNvSpPr/>
          <p:nvPr/>
        </p:nvSpPr>
        <p:spPr>
          <a:xfrm>
            <a:off x="7580350" y="2662749"/>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7580350" y="2199521"/>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9" name="Rechteck 8">
            <a:hlinkClick r:id="rId2" action="ppaction://hlinksldjump"/>
          </p:cNvPr>
          <p:cNvSpPr/>
          <p:nvPr/>
        </p:nvSpPr>
        <p:spPr>
          <a:xfrm>
            <a:off x="7580350" y="3589205"/>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408875653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Jeder Tag könnte ihr letzter sein. Sie sind von einem technischen Gerät abhängig, auf die Technik sollte man sich jedoch niemals verlassen.</a:t>
            </a:r>
            <a:endParaRPr lang="de-CH" dirty="0"/>
          </a:p>
        </p:txBody>
      </p:sp>
    </p:spTree>
    <p:extLst>
      <p:ext uri="{BB962C8B-B14F-4D97-AF65-F5344CB8AC3E}">
        <p14:creationId xmlns:p14="http://schemas.microsoft.com/office/powerpoint/2010/main" val="66742287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Welches ist ihre primäre Problemzone?</a:t>
            </a:r>
          </a:p>
        </p:txBody>
      </p:sp>
      <p:sp>
        <p:nvSpPr>
          <p:cNvPr id="3" name="Inhaltsplatzhalter 2"/>
          <p:cNvSpPr>
            <a:spLocks noGrp="1"/>
          </p:cNvSpPr>
          <p:nvPr>
            <p:ph idx="1"/>
          </p:nvPr>
        </p:nvSpPr>
        <p:spPr/>
        <p:txBody>
          <a:bodyPr/>
          <a:lstStyle/>
          <a:p>
            <a:r>
              <a:rPr lang="de-DE" dirty="0" smtClean="0"/>
              <a:t>Herzkreislauf</a:t>
            </a:r>
          </a:p>
          <a:p>
            <a:r>
              <a:rPr lang="de-DE" dirty="0" smtClean="0"/>
              <a:t>Bewegungsapparat</a:t>
            </a:r>
            <a:endParaRPr lang="de-DE" dirty="0"/>
          </a:p>
          <a:p>
            <a:r>
              <a:rPr lang="de-DE" dirty="0" smtClean="0"/>
              <a:t>Verdauung: Magen/Darm</a:t>
            </a:r>
          </a:p>
          <a:p>
            <a:r>
              <a:rPr lang="de-DE" dirty="0" smtClean="0"/>
              <a:t>Gehirn und Nerven</a:t>
            </a:r>
          </a:p>
          <a:p>
            <a:r>
              <a:rPr lang="de-DE" dirty="0" smtClean="0"/>
              <a:t>Anderes</a:t>
            </a:r>
            <a:endParaRPr lang="de-DE" dirty="0"/>
          </a:p>
        </p:txBody>
      </p:sp>
      <p:sp>
        <p:nvSpPr>
          <p:cNvPr id="15" name="Rechteck 14">
            <a:hlinkClick r:id="rId2" action="ppaction://hlinksldjump"/>
          </p:cNvPr>
          <p:cNvSpPr/>
          <p:nvPr/>
        </p:nvSpPr>
        <p:spPr>
          <a:xfrm>
            <a:off x="565410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3" action="ppaction://hlinksldjump"/>
          </p:cNvPr>
          <p:cNvSpPr/>
          <p:nvPr/>
        </p:nvSpPr>
        <p:spPr>
          <a:xfrm>
            <a:off x="565410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565410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4" action="ppaction://hlinksldjump"/>
          </p:cNvPr>
          <p:cNvSpPr/>
          <p:nvPr/>
        </p:nvSpPr>
        <p:spPr>
          <a:xfrm>
            <a:off x="565410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9" name="Rechteck 18">
            <a:hlinkClick r:id="rId3" action="ppaction://hlinksldjump"/>
          </p:cNvPr>
          <p:cNvSpPr/>
          <p:nvPr/>
        </p:nvSpPr>
        <p:spPr>
          <a:xfrm>
            <a:off x="5654100" y="356814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557633103"/>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800" dirty="0" smtClean="0"/>
              <a:t>Führen Sie einen gesunden Lebensstil?</a:t>
            </a:r>
            <a:br>
              <a:rPr lang="de-CH" sz="2800" dirty="0" smtClean="0"/>
            </a:br>
            <a:r>
              <a:rPr lang="de-CH" sz="1800" dirty="0" smtClean="0"/>
              <a:t>(bitte berücksichtigen sie verschiedene Faktoren wie:</a:t>
            </a:r>
            <a:br>
              <a:rPr lang="de-CH" sz="1800" dirty="0" smtClean="0"/>
            </a:br>
            <a:r>
              <a:rPr lang="de-CH" sz="1800" dirty="0" smtClean="0"/>
              <a:t>Ernährung, Schlaf, Stress, </a:t>
            </a:r>
            <a:r>
              <a:rPr lang="de-CH" sz="1800" dirty="0"/>
              <a:t>S</a:t>
            </a:r>
            <a:r>
              <a:rPr lang="de-CH" sz="1800" dirty="0" smtClean="0"/>
              <a:t>uchtmittel etc.!)</a:t>
            </a:r>
            <a:endParaRPr lang="de-CH" sz="2800" dirty="0"/>
          </a:p>
        </p:txBody>
      </p:sp>
      <p:sp>
        <p:nvSpPr>
          <p:cNvPr id="3" name="Inhaltsplatzhalter 2"/>
          <p:cNvSpPr>
            <a:spLocks noGrp="1"/>
          </p:cNvSpPr>
          <p:nvPr>
            <p:ph idx="1"/>
          </p:nvPr>
        </p:nvSpPr>
        <p:spPr>
          <a:xfrm>
            <a:off x="457200" y="1727200"/>
            <a:ext cx="8229600" cy="4525963"/>
          </a:xfrm>
        </p:spPr>
        <p:txBody>
          <a:bodyPr/>
          <a:lstStyle/>
          <a:p>
            <a:pPr marL="457200" indent="-457200"/>
            <a:r>
              <a:rPr lang="de-CH" dirty="0" smtClean="0"/>
              <a:t>Ja, ich achte sehr darauf</a:t>
            </a:r>
          </a:p>
          <a:p>
            <a:pPr marL="457200" indent="-457200"/>
            <a:r>
              <a:rPr lang="de-CH" dirty="0" smtClean="0"/>
              <a:t>Mehrheitlich, jedoch nicht immer</a:t>
            </a:r>
          </a:p>
          <a:p>
            <a:pPr marL="457200" indent="-457200"/>
            <a:r>
              <a:rPr lang="de-CH" dirty="0" smtClean="0"/>
              <a:t>Durchschnittlich</a:t>
            </a:r>
          </a:p>
          <a:p>
            <a:pPr marL="457200" indent="-457200"/>
            <a:r>
              <a:rPr lang="de-CH" dirty="0" smtClean="0"/>
              <a:t>Eher nicht</a:t>
            </a:r>
          </a:p>
          <a:p>
            <a:pPr marL="457200" indent="-457200"/>
            <a:r>
              <a:rPr lang="de-CH" dirty="0" smtClean="0"/>
              <a:t>Nein, überhaupt nicht</a:t>
            </a:r>
          </a:p>
        </p:txBody>
      </p:sp>
      <p:sp>
        <p:nvSpPr>
          <p:cNvPr id="15" name="Rechteck 14">
            <a:hlinkClick r:id="rId2" action="ppaction://hlinksldjump"/>
          </p:cNvPr>
          <p:cNvSpPr/>
          <p:nvPr/>
        </p:nvSpPr>
        <p:spPr>
          <a:xfrm>
            <a:off x="7593050" y="177169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2" action="ppaction://hlinksldjump"/>
          </p:cNvPr>
          <p:cNvSpPr/>
          <p:nvPr/>
        </p:nvSpPr>
        <p:spPr>
          <a:xfrm>
            <a:off x="7593050" y="316187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3" action="ppaction://hlinksldjump"/>
          </p:cNvPr>
          <p:cNvSpPr/>
          <p:nvPr/>
        </p:nvSpPr>
        <p:spPr>
          <a:xfrm>
            <a:off x="7593050" y="2698649"/>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7593050" y="2235421"/>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9" name="Rechteck 8">
            <a:hlinkClick r:id="rId2" action="ppaction://hlinksldjump"/>
          </p:cNvPr>
          <p:cNvSpPr/>
          <p:nvPr/>
        </p:nvSpPr>
        <p:spPr>
          <a:xfrm>
            <a:off x="7593050" y="3625105"/>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058128620"/>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Sie haben Schmerzen. Schmerzen haben Ursachen, Ursachen haben ihre Gründe. Machen Sie sich auf die Suche und finden Sie die innere Wahrheit.</a:t>
            </a:r>
            <a:endParaRPr lang="de-CH" dirty="0"/>
          </a:p>
        </p:txBody>
      </p:sp>
    </p:spTree>
    <p:extLst>
      <p:ext uri="{BB962C8B-B14F-4D97-AF65-F5344CB8AC3E}">
        <p14:creationId xmlns:p14="http://schemas.microsoft.com/office/powerpoint/2010/main" val="216263281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Treiben sie oft </a:t>
            </a:r>
            <a:r>
              <a:rPr lang="de-DE" dirty="0"/>
              <a:t>S</a:t>
            </a:r>
            <a:r>
              <a:rPr lang="de-DE" dirty="0" smtClean="0"/>
              <a:t>port?</a:t>
            </a:r>
            <a:endParaRPr lang="de-DE" dirty="0"/>
          </a:p>
        </p:txBody>
      </p:sp>
      <p:sp>
        <p:nvSpPr>
          <p:cNvPr id="3" name="Inhaltsplatzhalter 2"/>
          <p:cNvSpPr>
            <a:spLocks noGrp="1"/>
          </p:cNvSpPr>
          <p:nvPr>
            <p:ph idx="1"/>
          </p:nvPr>
        </p:nvSpPr>
        <p:spPr/>
        <p:txBody>
          <a:bodyPr/>
          <a:lstStyle/>
          <a:p>
            <a:pPr marL="457200" indent="-457200"/>
            <a:r>
              <a:rPr lang="de-CH" dirty="0" smtClean="0"/>
              <a:t>ja, sehr häufig</a:t>
            </a:r>
          </a:p>
          <a:p>
            <a:pPr marL="457200" indent="-457200"/>
            <a:r>
              <a:rPr lang="de-CH" dirty="0" smtClean="0"/>
              <a:t>regelmässig</a:t>
            </a:r>
          </a:p>
          <a:p>
            <a:pPr marL="457200" indent="-457200"/>
            <a:r>
              <a:rPr lang="de-CH" dirty="0" smtClean="0"/>
              <a:t>manchmal</a:t>
            </a:r>
          </a:p>
          <a:p>
            <a:pPr marL="457200" indent="-457200"/>
            <a:r>
              <a:rPr lang="de-CH" dirty="0" smtClean="0"/>
              <a:t>eher selten</a:t>
            </a:r>
          </a:p>
        </p:txBody>
      </p:sp>
      <p:sp>
        <p:nvSpPr>
          <p:cNvPr id="15" name="Rechteck 14">
            <a:hlinkClick r:id="rId2" action="ppaction://hlinksldjump"/>
          </p:cNvPr>
          <p:cNvSpPr/>
          <p:nvPr/>
        </p:nvSpPr>
        <p:spPr>
          <a:xfrm>
            <a:off x="517370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3" action="ppaction://hlinksldjump"/>
          </p:cNvPr>
          <p:cNvSpPr/>
          <p:nvPr/>
        </p:nvSpPr>
        <p:spPr>
          <a:xfrm>
            <a:off x="517370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3" action="ppaction://hlinksldjump"/>
          </p:cNvPr>
          <p:cNvSpPr/>
          <p:nvPr/>
        </p:nvSpPr>
        <p:spPr>
          <a:xfrm>
            <a:off x="517370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517370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31692623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Welchen Jahrgang haben Sie?</a:t>
            </a:r>
            <a:endParaRPr lang="de-DE" dirty="0"/>
          </a:p>
        </p:txBody>
      </p:sp>
      <p:sp>
        <p:nvSpPr>
          <p:cNvPr id="3" name="Inhaltsplatzhalter 2"/>
          <p:cNvSpPr>
            <a:spLocks noGrp="1"/>
          </p:cNvSpPr>
          <p:nvPr>
            <p:ph idx="1"/>
          </p:nvPr>
        </p:nvSpPr>
        <p:spPr>
          <a:xfrm>
            <a:off x="457200" y="1600200"/>
            <a:ext cx="4067175" cy="4525963"/>
          </a:xfrm>
        </p:spPr>
        <p:txBody>
          <a:bodyPr/>
          <a:lstStyle/>
          <a:p>
            <a:r>
              <a:rPr lang="de-DE" dirty="0" smtClean="0"/>
              <a:t>1901-1940</a:t>
            </a:r>
          </a:p>
          <a:p>
            <a:r>
              <a:rPr lang="de-DE" dirty="0" smtClean="0"/>
              <a:t>1941-1950</a:t>
            </a:r>
          </a:p>
          <a:p>
            <a:r>
              <a:rPr lang="de-DE" dirty="0" smtClean="0"/>
              <a:t>1951-1960</a:t>
            </a:r>
          </a:p>
          <a:p>
            <a:r>
              <a:rPr lang="de-DE" dirty="0" smtClean="0"/>
              <a:t>1961-1970</a:t>
            </a:r>
          </a:p>
        </p:txBody>
      </p:sp>
      <p:sp>
        <p:nvSpPr>
          <p:cNvPr id="9" name="Rechteck 8">
            <a:hlinkClick r:id="rId2" action="ppaction://hlinksldjump"/>
          </p:cNvPr>
          <p:cNvSpPr/>
          <p:nvPr/>
        </p:nvSpPr>
        <p:spPr>
          <a:xfrm>
            <a:off x="3050335"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0" name="Rechteck 9">
            <a:hlinkClick r:id="rId2" action="ppaction://hlinksldjump"/>
          </p:cNvPr>
          <p:cNvSpPr/>
          <p:nvPr/>
        </p:nvSpPr>
        <p:spPr>
          <a:xfrm>
            <a:off x="3050335"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1" name="Rechteck 10">
            <a:hlinkClick r:id="rId2" action="ppaction://hlinksldjump"/>
          </p:cNvPr>
          <p:cNvSpPr/>
          <p:nvPr/>
        </p:nvSpPr>
        <p:spPr>
          <a:xfrm>
            <a:off x="3050335"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2" name="Rechteck 11">
            <a:hlinkClick r:id="rId2" action="ppaction://hlinksldjump"/>
          </p:cNvPr>
          <p:cNvSpPr/>
          <p:nvPr/>
        </p:nvSpPr>
        <p:spPr>
          <a:xfrm>
            <a:off x="3050335"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Inhaltsplatzhalter 2"/>
          <p:cNvSpPr txBox="1">
            <a:spLocks/>
          </p:cNvSpPr>
          <p:nvPr/>
        </p:nvSpPr>
        <p:spPr>
          <a:xfrm>
            <a:off x="4676776" y="1600200"/>
            <a:ext cx="3314700" cy="4525963"/>
          </a:xfrm>
          <a:prstGeom prst="rect">
            <a:avLst/>
          </a:prstGeom>
        </p:spPr>
        <p:txBody>
          <a:bodyPr vert="horz" lIns="91440" tIns="45720" rIns="91440" bIns="45720" rtlCol="0">
            <a:normAutofit/>
          </a:bodyPr>
          <a:lstStyle>
            <a:lvl1pPr marL="0" indent="-514350" algn="l" defTabSz="457200" rtl="0" eaLnBrk="1" latinLnBrk="0" hangingPunct="1">
              <a:spcBef>
                <a:spcPct val="20000"/>
              </a:spcBef>
              <a:buFont typeface="Arial"/>
              <a:buChar char="•"/>
              <a:defRPr sz="2600" kern="1200">
                <a:solidFill>
                  <a:srgbClr val="302C24"/>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rgbClr val="302C24"/>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rgbClr val="302C24"/>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smtClean="0"/>
              <a:t>1971-1980</a:t>
            </a:r>
          </a:p>
          <a:p>
            <a:r>
              <a:rPr lang="de-DE" dirty="0" smtClean="0"/>
              <a:t>1981-1990</a:t>
            </a:r>
          </a:p>
          <a:p>
            <a:r>
              <a:rPr lang="de-DE" dirty="0" smtClean="0"/>
              <a:t>1991-2000</a:t>
            </a:r>
          </a:p>
          <a:p>
            <a:r>
              <a:rPr lang="de-DE" dirty="0" smtClean="0"/>
              <a:t>2001-2017</a:t>
            </a:r>
          </a:p>
        </p:txBody>
      </p:sp>
      <p:sp>
        <p:nvSpPr>
          <p:cNvPr id="15" name="Rechteck 14">
            <a:hlinkClick r:id="rId2" action="ppaction://hlinksldjump"/>
          </p:cNvPr>
          <p:cNvSpPr/>
          <p:nvPr/>
        </p:nvSpPr>
        <p:spPr>
          <a:xfrm>
            <a:off x="726991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2" action="ppaction://hlinksldjump"/>
          </p:cNvPr>
          <p:cNvSpPr/>
          <p:nvPr/>
        </p:nvSpPr>
        <p:spPr>
          <a:xfrm>
            <a:off x="726991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726991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726991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3081100134"/>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Welches Bild trifft am besten auf Sie zu? </a:t>
            </a:r>
            <a:r>
              <a:rPr lang="de-DE" sz="1600" dirty="0" smtClean="0"/>
              <a:t>(Bild anklicken)</a:t>
            </a:r>
            <a:endParaRPr lang="de-DE" sz="1600" dirty="0"/>
          </a:p>
        </p:txBody>
      </p:sp>
      <p:pic>
        <p:nvPicPr>
          <p:cNvPr id="4" name="Inhaltsplatzhalter 3" descr="joggen_gehen.jpg">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rcRect t="8801" b="8801"/>
          <a:stretch>
            <a:fillRect/>
          </a:stretch>
        </p:blipFill>
        <p:spPr>
          <a:xfrm>
            <a:off x="908395" y="1834161"/>
            <a:ext cx="3286043" cy="1807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Bild 4" descr="nicht-nur-in-der-bundesliga-rollt-der-ball-.jpg">
            <a:hlinkClick r:id="rId2"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277" y="1834161"/>
            <a:ext cx="3223341" cy="1812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 5" descr="winterurlaub-skifahren.jpg">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661" r="15737"/>
          <a:stretch/>
        </p:blipFill>
        <p:spPr>
          <a:xfrm>
            <a:off x="5723485" y="3881505"/>
            <a:ext cx="2598546" cy="1813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 6" descr="schwimmen,42999_m_n.jpg">
            <a:hlinkClick r:id="rId5"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0763" y="3881505"/>
            <a:ext cx="2727012" cy="1813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318780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Haben Sie auch schon an Wettkämpfen teilgenommen?</a:t>
            </a:r>
            <a:endParaRPr lang="de-DE" dirty="0"/>
          </a:p>
        </p:txBody>
      </p:sp>
      <p:sp>
        <p:nvSpPr>
          <p:cNvPr id="3" name="Inhaltsplatzhalter 2"/>
          <p:cNvSpPr>
            <a:spLocks noGrp="1"/>
          </p:cNvSpPr>
          <p:nvPr>
            <p:ph idx="1"/>
          </p:nvPr>
        </p:nvSpPr>
        <p:spPr>
          <a:xfrm>
            <a:off x="457200" y="1600200"/>
            <a:ext cx="7513145" cy="4525963"/>
          </a:xfrm>
        </p:spPr>
        <p:txBody>
          <a:bodyPr>
            <a:normAutofit/>
          </a:bodyPr>
          <a:lstStyle/>
          <a:p>
            <a:pPr marL="457200" indent="-457200"/>
            <a:r>
              <a:rPr lang="de-CH" sz="1800" dirty="0"/>
              <a:t>J</a:t>
            </a:r>
            <a:r>
              <a:rPr lang="de-CH" sz="1800" dirty="0" smtClean="0"/>
              <a:t>a, ich messe meine Leistung gerne mit anderen Sportlern/Sportlerinnen.</a:t>
            </a:r>
          </a:p>
          <a:p>
            <a:pPr marL="457200" indent="-457200"/>
            <a:r>
              <a:rPr lang="de-CH" sz="1800" dirty="0"/>
              <a:t>S</a:t>
            </a:r>
            <a:r>
              <a:rPr lang="de-CH" sz="1800" dirty="0" smtClean="0"/>
              <a:t>chon mehrmals, aber hauptsächlich aus Spass.</a:t>
            </a:r>
          </a:p>
          <a:p>
            <a:pPr marL="457200" indent="-457200"/>
            <a:r>
              <a:rPr lang="de-CH" sz="1800" dirty="0" smtClean="0"/>
              <a:t>Leider viel zu selten, ich würde gerne öfters!		  </a:t>
            </a:r>
          </a:p>
          <a:p>
            <a:pPr marL="457200" indent="-457200"/>
            <a:r>
              <a:rPr lang="de-CH" sz="1800" dirty="0" smtClean="0"/>
              <a:t>Höchstens ein oder zwei mal. Ich praktiziere Sport lieber ohne Leitungsdruck.</a:t>
            </a:r>
          </a:p>
          <a:p>
            <a:pPr marL="457200" indent="-457200"/>
            <a:r>
              <a:rPr lang="de-CH" sz="1800" dirty="0" smtClean="0"/>
              <a:t>Nein, ich mag solche Veranstaltungen nicht.</a:t>
            </a:r>
          </a:p>
          <a:p>
            <a:pPr marL="457200" indent="-457200"/>
            <a:r>
              <a:rPr lang="de-CH" sz="1800" dirty="0" smtClean="0"/>
              <a:t>Nein, ich hätte sowieso keine Chance.</a:t>
            </a:r>
          </a:p>
        </p:txBody>
      </p:sp>
      <p:sp>
        <p:nvSpPr>
          <p:cNvPr id="16" name="Rechteck 15">
            <a:hlinkClick r:id="rId2" action="ppaction://hlinksldjump"/>
          </p:cNvPr>
          <p:cNvSpPr/>
          <p:nvPr/>
        </p:nvSpPr>
        <p:spPr>
          <a:xfrm>
            <a:off x="8093379" y="1790618"/>
            <a:ext cx="287999" cy="287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23" name="Rechteck 22">
            <a:hlinkClick r:id="rId3" action="ppaction://hlinksldjump"/>
          </p:cNvPr>
          <p:cNvSpPr/>
          <p:nvPr/>
        </p:nvSpPr>
        <p:spPr>
          <a:xfrm>
            <a:off x="8093379" y="2230982"/>
            <a:ext cx="287999" cy="287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24" name="Rechteck 23">
            <a:hlinkClick r:id="rId2" action="ppaction://hlinksldjump"/>
          </p:cNvPr>
          <p:cNvSpPr/>
          <p:nvPr/>
        </p:nvSpPr>
        <p:spPr>
          <a:xfrm>
            <a:off x="8093379" y="2566596"/>
            <a:ext cx="287999" cy="287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25" name="Rechteck 24">
            <a:hlinkClick r:id="rId4" action="ppaction://hlinksldjump"/>
          </p:cNvPr>
          <p:cNvSpPr/>
          <p:nvPr/>
        </p:nvSpPr>
        <p:spPr>
          <a:xfrm>
            <a:off x="8093379" y="3496447"/>
            <a:ext cx="287999" cy="287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26" name="Rechteck 25">
            <a:hlinkClick r:id="rId4" action="ppaction://hlinksldjump"/>
          </p:cNvPr>
          <p:cNvSpPr/>
          <p:nvPr/>
        </p:nvSpPr>
        <p:spPr>
          <a:xfrm>
            <a:off x="8093379" y="3828238"/>
            <a:ext cx="287999" cy="287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2" name="Rechteck 31">
            <a:hlinkClick r:id="rId4" action="ppaction://hlinksldjump"/>
          </p:cNvPr>
          <p:cNvSpPr/>
          <p:nvPr/>
        </p:nvSpPr>
        <p:spPr>
          <a:xfrm>
            <a:off x="8093379" y="3015757"/>
            <a:ext cx="287999" cy="287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Tree>
    <p:extLst>
      <p:ext uri="{BB962C8B-B14F-4D97-AF65-F5344CB8AC3E}">
        <p14:creationId xmlns:p14="http://schemas.microsoft.com/office/powerpoint/2010/main" val="231692623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An was für Wettkämpfen nehmen </a:t>
            </a:r>
            <a:br>
              <a:rPr lang="de-CH" dirty="0" smtClean="0"/>
            </a:br>
            <a:r>
              <a:rPr lang="de-CH" dirty="0" smtClean="0"/>
              <a:t>Sie teil?</a:t>
            </a:r>
            <a:endParaRPr lang="de-CH" dirty="0"/>
          </a:p>
        </p:txBody>
      </p:sp>
      <p:sp>
        <p:nvSpPr>
          <p:cNvPr id="3" name="Inhaltsplatzhalter 2"/>
          <p:cNvSpPr>
            <a:spLocks noGrp="1"/>
          </p:cNvSpPr>
          <p:nvPr>
            <p:ph idx="1"/>
          </p:nvPr>
        </p:nvSpPr>
        <p:spPr/>
        <p:txBody>
          <a:bodyPr/>
          <a:lstStyle/>
          <a:p>
            <a:pPr marL="457200" indent="-457200"/>
            <a:r>
              <a:rPr lang="de-CH" dirty="0"/>
              <a:t>r</a:t>
            </a:r>
            <a:r>
              <a:rPr lang="de-CH" dirty="0" smtClean="0"/>
              <a:t>egionale Wettkämpfe</a:t>
            </a:r>
          </a:p>
          <a:p>
            <a:pPr marL="457200" indent="-457200"/>
            <a:r>
              <a:rPr lang="de-CH" dirty="0" smtClean="0"/>
              <a:t>kantonale Wettkämpfe</a:t>
            </a:r>
          </a:p>
          <a:p>
            <a:pPr marL="457200" indent="-457200"/>
            <a:r>
              <a:rPr lang="de-CH" dirty="0" smtClean="0"/>
              <a:t>nationale Wettkämpfe</a:t>
            </a:r>
          </a:p>
          <a:p>
            <a:pPr marL="457200" indent="-457200"/>
            <a:r>
              <a:rPr lang="de-CH" dirty="0" smtClean="0"/>
              <a:t>internationale Wettkämpfe</a:t>
            </a:r>
          </a:p>
          <a:p>
            <a:pPr marL="457200" indent="-457200"/>
            <a:r>
              <a:rPr lang="de-CH" dirty="0" smtClean="0"/>
              <a:t>andere</a:t>
            </a:r>
          </a:p>
        </p:txBody>
      </p:sp>
      <p:sp>
        <p:nvSpPr>
          <p:cNvPr id="15" name="Rechteck 14">
            <a:hlinkClick r:id="rId2" action="ppaction://hlinksldjump"/>
          </p:cNvPr>
          <p:cNvSpPr/>
          <p:nvPr/>
        </p:nvSpPr>
        <p:spPr>
          <a:xfrm>
            <a:off x="6233493"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3" action="ppaction://hlinksldjump"/>
          </p:cNvPr>
          <p:cNvSpPr/>
          <p:nvPr/>
        </p:nvSpPr>
        <p:spPr>
          <a:xfrm>
            <a:off x="6233493"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6233493"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8" name="Rechteck 17">
            <a:hlinkClick r:id="rId2" action="ppaction://hlinksldjump"/>
          </p:cNvPr>
          <p:cNvSpPr/>
          <p:nvPr/>
        </p:nvSpPr>
        <p:spPr>
          <a:xfrm>
            <a:off x="6233493"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9" name="Rechteck 18">
            <a:hlinkClick r:id="rId2" action="ppaction://hlinksldjump"/>
          </p:cNvPr>
          <p:cNvSpPr/>
          <p:nvPr/>
        </p:nvSpPr>
        <p:spPr>
          <a:xfrm>
            <a:off x="6233493" y="356814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13687369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Sie messen sich oft an anderen. Stärken Sie ihr </a:t>
            </a:r>
            <a:r>
              <a:rPr lang="de-DE" dirty="0" smtClean="0"/>
              <a:t>Selbstvertrauen! </a:t>
            </a:r>
            <a:r>
              <a:rPr lang="de-DE" dirty="0"/>
              <a:t>Sobald Sie mit sich selbst ins Reine kommen, erlangen Sie wahre Zufriedenheit.  </a:t>
            </a:r>
            <a:br>
              <a:rPr lang="de-DE" dirty="0"/>
            </a:br>
            <a:endParaRPr lang="de-DE" dirty="0"/>
          </a:p>
        </p:txBody>
      </p:sp>
    </p:spTree>
    <p:extLst>
      <p:ext uri="{BB962C8B-B14F-4D97-AF65-F5344CB8AC3E}">
        <p14:creationId xmlns:p14="http://schemas.microsoft.com/office/powerpoint/2010/main" val="288385688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Haben Sie sich schon mal beim Sport verletzt?</a:t>
            </a:r>
            <a:endParaRPr lang="de-DE" dirty="0"/>
          </a:p>
        </p:txBody>
      </p:sp>
      <p:sp>
        <p:nvSpPr>
          <p:cNvPr id="3" name="Inhaltsplatzhalter 2"/>
          <p:cNvSpPr>
            <a:spLocks noGrp="1"/>
          </p:cNvSpPr>
          <p:nvPr>
            <p:ph idx="1"/>
          </p:nvPr>
        </p:nvSpPr>
        <p:spPr>
          <a:xfrm>
            <a:off x="457199" y="1600200"/>
            <a:ext cx="7236801" cy="4525963"/>
          </a:xfrm>
        </p:spPr>
        <p:txBody>
          <a:bodyPr>
            <a:normAutofit/>
          </a:bodyPr>
          <a:lstStyle/>
          <a:p>
            <a:pPr marL="457200" indent="-457200"/>
            <a:r>
              <a:rPr lang="de-CH" sz="2400" dirty="0" smtClean="0"/>
              <a:t>Ja, und leider bin ich seither sportlich beeinträchtigt.</a:t>
            </a:r>
          </a:p>
          <a:p>
            <a:pPr marL="457200" indent="-457200"/>
            <a:r>
              <a:rPr lang="de-CH" sz="2400" dirty="0" smtClean="0"/>
              <a:t>Ja, aber inzwischen ist es verheilt.</a:t>
            </a:r>
          </a:p>
          <a:p>
            <a:pPr marL="457200" indent="-457200"/>
            <a:r>
              <a:rPr lang="de-CH" sz="2400" dirty="0" smtClean="0"/>
              <a:t>Ja, aber glücklicherweise ist nie etwas ernsthaftes passiert.</a:t>
            </a:r>
          </a:p>
          <a:p>
            <a:pPr marL="457200" indent="-457200"/>
            <a:r>
              <a:rPr lang="de-CH" sz="2400" dirty="0" smtClean="0"/>
              <a:t>Nein, noch nie.</a:t>
            </a:r>
          </a:p>
        </p:txBody>
      </p:sp>
      <p:sp>
        <p:nvSpPr>
          <p:cNvPr id="15" name="Rechteck 14">
            <a:hlinkClick r:id="rId2" action="ppaction://hlinksldjump"/>
          </p:cNvPr>
          <p:cNvSpPr/>
          <p:nvPr/>
        </p:nvSpPr>
        <p:spPr>
          <a:xfrm>
            <a:off x="7694001" y="183090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3" action="ppaction://hlinksldjump"/>
          </p:cNvPr>
          <p:cNvSpPr/>
          <p:nvPr/>
        </p:nvSpPr>
        <p:spPr>
          <a:xfrm>
            <a:off x="7694001" y="373042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7" name="Rechteck 16">
            <a:hlinkClick r:id="rId3" action="ppaction://hlinksldjump"/>
          </p:cNvPr>
          <p:cNvSpPr/>
          <p:nvPr/>
        </p:nvSpPr>
        <p:spPr>
          <a:xfrm>
            <a:off x="7694001" y="307092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7694001" y="243253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425590380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 leiden zu oft an Stress und anderen emotionalen Belastungen. Fokussieren Sie auf den zarten Kern unter der harten Schale und überdenken sie ihre Leistungsbereitschaft.</a:t>
            </a:r>
            <a:endParaRPr lang="de-DE" dirty="0"/>
          </a:p>
        </p:txBody>
      </p:sp>
    </p:spTree>
    <p:extLst>
      <p:ext uri="{BB962C8B-B14F-4D97-AF65-F5344CB8AC3E}">
        <p14:creationId xmlns:p14="http://schemas.microsoft.com/office/powerpoint/2010/main" val="1267375219"/>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Leiden sie nach dem Sport unter Muskelkater?</a:t>
            </a:r>
            <a:endParaRPr lang="de-DE" dirty="0"/>
          </a:p>
        </p:txBody>
      </p:sp>
      <p:sp>
        <p:nvSpPr>
          <p:cNvPr id="3" name="Inhaltsplatzhalter 2"/>
          <p:cNvSpPr>
            <a:spLocks noGrp="1"/>
          </p:cNvSpPr>
          <p:nvPr>
            <p:ph idx="1"/>
          </p:nvPr>
        </p:nvSpPr>
        <p:spPr/>
        <p:txBody>
          <a:bodyPr/>
          <a:lstStyle/>
          <a:p>
            <a:pPr marL="457200" indent="-457200"/>
            <a:r>
              <a:rPr lang="de-CH" dirty="0" smtClean="0"/>
              <a:t>ja, häufig</a:t>
            </a:r>
          </a:p>
          <a:p>
            <a:pPr marL="457200" indent="-457200"/>
            <a:r>
              <a:rPr lang="de-CH" dirty="0" err="1" smtClean="0"/>
              <a:t>jein</a:t>
            </a:r>
            <a:r>
              <a:rPr lang="de-CH" dirty="0" smtClean="0"/>
              <a:t>, manchmal</a:t>
            </a:r>
          </a:p>
          <a:p>
            <a:pPr marL="457200" indent="-457200"/>
            <a:r>
              <a:rPr lang="de-CH" dirty="0" smtClean="0"/>
              <a:t>nein, praktisch nie</a:t>
            </a:r>
            <a:endParaRPr lang="de-CH" dirty="0"/>
          </a:p>
        </p:txBody>
      </p:sp>
      <p:sp>
        <p:nvSpPr>
          <p:cNvPr id="15" name="Rechteck 14">
            <a:hlinkClick r:id="rId2" action="ppaction://hlinksldjump"/>
          </p:cNvPr>
          <p:cNvSpPr/>
          <p:nvPr/>
        </p:nvSpPr>
        <p:spPr>
          <a:xfrm>
            <a:off x="517370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517370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517370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351807675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5228" y="596348"/>
            <a:ext cx="8229600" cy="2907100"/>
          </a:xfrm>
        </p:spPr>
        <p:txBody>
          <a:bodyPr/>
          <a:lstStyle/>
          <a:p>
            <a:r>
              <a:rPr lang="de-DE" dirty="0" smtClean="0"/>
              <a:t>Seien Sie nicht so </a:t>
            </a:r>
            <a:r>
              <a:rPr lang="de-CH" dirty="0" smtClean="0"/>
              <a:t>mittelmässig</a:t>
            </a:r>
            <a:r>
              <a:rPr lang="de-DE" dirty="0" smtClean="0"/>
              <a:t>! Greifen Sie nach den Sternen und Sie werden erreichen, was Andere Ihnen nie zugetraut hätten.</a:t>
            </a:r>
            <a:endParaRPr lang="de-DE" dirty="0"/>
          </a:p>
        </p:txBody>
      </p:sp>
    </p:spTree>
    <p:extLst>
      <p:ext uri="{BB962C8B-B14F-4D97-AF65-F5344CB8AC3E}">
        <p14:creationId xmlns:p14="http://schemas.microsoft.com/office/powerpoint/2010/main" val="349959215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Welchen Sport schauen Sie am liebsten im Fernseher?</a:t>
            </a:r>
            <a:endParaRPr lang="de-DE" dirty="0"/>
          </a:p>
        </p:txBody>
      </p:sp>
      <p:pic>
        <p:nvPicPr>
          <p:cNvPr id="4" name="Inhaltsplatzhalt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1602" y="1672800"/>
            <a:ext cx="2259705" cy="1271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fik 12">
            <a:hlinkClick r:id="rId2"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19454"/>
          <a:stretch/>
        </p:blipFill>
        <p:spPr>
          <a:xfrm>
            <a:off x="6296401" y="1990183"/>
            <a:ext cx="2105264" cy="1463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a:hlinkClick r:id="rId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544" y="3839697"/>
            <a:ext cx="1634256" cy="1206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Grafik 19">
            <a:hlinkClick r:id="rId2"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9497" r="6731"/>
          <a:stretch/>
        </p:blipFill>
        <p:spPr>
          <a:xfrm>
            <a:off x="3898149" y="3155949"/>
            <a:ext cx="2060812" cy="1367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fik 20">
            <a:hlinkClick r:id="rId2"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9518" r="13189"/>
          <a:stretch/>
        </p:blipFill>
        <p:spPr>
          <a:xfrm>
            <a:off x="2103686" y="4265302"/>
            <a:ext cx="1535323" cy="1254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a:hlinkClick r:id="rId2"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448003"/>
            <a:ext cx="2224389" cy="1481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13">
            <a:hlinkClick r:id="rId2"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8142" y="4860470"/>
            <a:ext cx="2071003" cy="1163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86070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Wieso machen Sie Sport?</a:t>
            </a:r>
            <a:endParaRPr lang="de-CH" dirty="0"/>
          </a:p>
        </p:txBody>
      </p:sp>
      <p:sp>
        <p:nvSpPr>
          <p:cNvPr id="3" name="Inhaltsplatzhalter 2"/>
          <p:cNvSpPr>
            <a:spLocks noGrp="1"/>
          </p:cNvSpPr>
          <p:nvPr>
            <p:ph idx="1"/>
          </p:nvPr>
        </p:nvSpPr>
        <p:spPr/>
        <p:txBody>
          <a:bodyPr/>
          <a:lstStyle/>
          <a:p>
            <a:pPr marL="457200" indent="-457200"/>
            <a:r>
              <a:rPr lang="de-CH" dirty="0"/>
              <a:t>Sport ist mein Beruf</a:t>
            </a:r>
          </a:p>
          <a:p>
            <a:pPr marL="457200" indent="-457200"/>
            <a:r>
              <a:rPr lang="de-CH" dirty="0"/>
              <a:t>als Ausgleich zur Arbeitswelt</a:t>
            </a:r>
          </a:p>
          <a:p>
            <a:pPr marL="457200" indent="-457200"/>
            <a:r>
              <a:rPr lang="de-CH" dirty="0"/>
              <a:t>weil es mir </a:t>
            </a:r>
            <a:r>
              <a:rPr lang="de-CH" dirty="0" smtClean="0"/>
              <a:t>Spass </a:t>
            </a:r>
            <a:r>
              <a:rPr lang="de-CH" dirty="0"/>
              <a:t>macht</a:t>
            </a:r>
          </a:p>
          <a:p>
            <a:pPr marL="457200" indent="-457200"/>
            <a:r>
              <a:rPr lang="de-CH" dirty="0" smtClean="0"/>
              <a:t>für das Aussehen</a:t>
            </a:r>
          </a:p>
          <a:p>
            <a:pPr marL="457200" indent="-457200"/>
            <a:r>
              <a:rPr lang="de-CH" dirty="0"/>
              <a:t>meiner Gesundheit zu </a:t>
            </a:r>
            <a:r>
              <a:rPr lang="de-CH" dirty="0" smtClean="0"/>
              <a:t>liebe</a:t>
            </a:r>
            <a:endParaRPr lang="de-CH" dirty="0"/>
          </a:p>
        </p:txBody>
      </p:sp>
      <p:sp>
        <p:nvSpPr>
          <p:cNvPr id="15" name="Rechteck 14">
            <a:hlinkClick r:id="rId2" action="ppaction://hlinksldjump"/>
          </p:cNvPr>
          <p:cNvSpPr/>
          <p:nvPr/>
        </p:nvSpPr>
        <p:spPr>
          <a:xfrm>
            <a:off x="6864554"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3" action="ppaction://hlinksldjump"/>
          </p:cNvPr>
          <p:cNvSpPr/>
          <p:nvPr/>
        </p:nvSpPr>
        <p:spPr>
          <a:xfrm>
            <a:off x="6864554"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6864554"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8" name="Rechteck 17">
            <a:hlinkClick r:id="rId4" action="ppaction://hlinksldjump"/>
          </p:cNvPr>
          <p:cNvSpPr/>
          <p:nvPr/>
        </p:nvSpPr>
        <p:spPr>
          <a:xfrm>
            <a:off x="6864554"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9" name="Rechteck 18">
            <a:hlinkClick r:id="rId4" action="ppaction://hlinksldjump"/>
          </p:cNvPr>
          <p:cNvSpPr/>
          <p:nvPr/>
        </p:nvSpPr>
        <p:spPr>
          <a:xfrm>
            <a:off x="6864554" y="356814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Tree>
    <p:extLst>
      <p:ext uri="{BB962C8B-B14F-4D97-AF65-F5344CB8AC3E}">
        <p14:creationId xmlns:p14="http://schemas.microsoft.com/office/powerpoint/2010/main" val="1006492695"/>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Welches Bild trifft am besten auf Sie zu? </a:t>
            </a:r>
            <a:r>
              <a:rPr lang="de-CH" sz="1800" dirty="0" smtClean="0"/>
              <a:t>(Bild anklicken)</a:t>
            </a:r>
            <a:endParaRPr lang="de-CH" sz="1800" dirty="0"/>
          </a:p>
        </p:txBody>
      </p:sp>
      <p:sp>
        <p:nvSpPr>
          <p:cNvPr id="11" name="Textfeld 10"/>
          <p:cNvSpPr txBox="1"/>
          <p:nvPr/>
        </p:nvSpPr>
        <p:spPr>
          <a:xfrm>
            <a:off x="5990041" y="2173210"/>
            <a:ext cx="184666" cy="369332"/>
          </a:xfrm>
          <a:prstGeom prst="rect">
            <a:avLst/>
          </a:prstGeom>
          <a:solidFill>
            <a:srgbClr val="73C027"/>
          </a:solidFill>
        </p:spPr>
        <p:txBody>
          <a:bodyPr wrap="none" rtlCol="0">
            <a:spAutoFit/>
          </a:bodyPr>
          <a:lstStyle/>
          <a:p>
            <a:endParaRPr lang="de-DE" dirty="0"/>
          </a:p>
        </p:txBody>
      </p:sp>
      <p:sp>
        <p:nvSpPr>
          <p:cNvPr id="12" name="Rechteck 11">
            <a:hlinkClick r:id="rId2" action="ppaction://hlinksldjump"/>
          </p:cNvPr>
          <p:cNvSpPr/>
          <p:nvPr/>
        </p:nvSpPr>
        <p:spPr>
          <a:xfrm>
            <a:off x="6960919" y="4987243"/>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Rechteck 12">
            <a:hlinkClick r:id="rId3" action="ppaction://hlinksldjump"/>
          </p:cNvPr>
          <p:cNvSpPr/>
          <p:nvPr/>
        </p:nvSpPr>
        <p:spPr>
          <a:xfrm>
            <a:off x="5089790" y="217321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4" name="Rechteck 13"/>
          <p:cNvSpPr/>
          <p:nvPr/>
        </p:nvSpPr>
        <p:spPr>
          <a:xfrm>
            <a:off x="5089790" y="2657623"/>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5" name="Rechteck 14">
            <a:hlinkClick r:id="rId4" action="ppaction://hlinksldjump"/>
          </p:cNvPr>
          <p:cNvSpPr/>
          <p:nvPr/>
        </p:nvSpPr>
        <p:spPr>
          <a:xfrm>
            <a:off x="5386123" y="2837623"/>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5" action="ppaction://hlinksldjump"/>
          </p:cNvPr>
          <p:cNvSpPr/>
          <p:nvPr/>
        </p:nvSpPr>
        <p:spPr>
          <a:xfrm>
            <a:off x="5089790" y="3129066"/>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Textfeld 17"/>
          <p:cNvSpPr txBox="1"/>
          <p:nvPr/>
        </p:nvSpPr>
        <p:spPr>
          <a:xfrm>
            <a:off x="5990041" y="1718294"/>
            <a:ext cx="184666" cy="369332"/>
          </a:xfrm>
          <a:prstGeom prst="rect">
            <a:avLst/>
          </a:prstGeom>
          <a:solidFill>
            <a:srgbClr val="44BA1B"/>
          </a:solidFill>
        </p:spPr>
        <p:txBody>
          <a:bodyPr wrap="none" rtlCol="0">
            <a:spAutoFit/>
          </a:bodyPr>
          <a:lstStyle/>
          <a:p>
            <a:endParaRPr lang="de-DE" dirty="0"/>
          </a:p>
        </p:txBody>
      </p:sp>
      <p:sp>
        <p:nvSpPr>
          <p:cNvPr id="4" name="Textfeld 3"/>
          <p:cNvSpPr txBox="1"/>
          <p:nvPr/>
        </p:nvSpPr>
        <p:spPr>
          <a:xfrm>
            <a:off x="5970526" y="3012957"/>
            <a:ext cx="204181" cy="369332"/>
          </a:xfrm>
          <a:prstGeom prst="rect">
            <a:avLst/>
          </a:prstGeom>
          <a:solidFill>
            <a:srgbClr val="44BA1B"/>
          </a:solidFill>
        </p:spPr>
        <p:txBody>
          <a:bodyPr wrap="square" rtlCol="0">
            <a:spAutoFit/>
          </a:bodyPr>
          <a:lstStyle/>
          <a:p>
            <a:endParaRPr lang="de-DE" dirty="0"/>
          </a:p>
        </p:txBody>
      </p:sp>
      <p:pic>
        <p:nvPicPr>
          <p:cNvPr id="6" name="Bild 5" descr="Übergewicht-Alter-1024x702.jpg">
            <a:hlinkClick r:id="rId4"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2270" y="1507791"/>
            <a:ext cx="2919773" cy="2001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 6" descr="schmerzen-500x376-500x376.jpg">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163" y="1507791"/>
            <a:ext cx="2661756" cy="2001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Bild 8" descr="5154324497.jp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1278" y="3773055"/>
            <a:ext cx="2492760" cy="2001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feld 20"/>
          <p:cNvSpPr txBox="1"/>
          <p:nvPr/>
        </p:nvSpPr>
        <p:spPr>
          <a:xfrm>
            <a:off x="6141287" y="4274066"/>
            <a:ext cx="1988572" cy="646331"/>
          </a:xfrm>
          <a:prstGeom prst="rect">
            <a:avLst/>
          </a:prstGeom>
          <a:noFill/>
        </p:spPr>
        <p:txBody>
          <a:bodyPr wrap="square" rtlCol="0">
            <a:spAutoFit/>
          </a:bodyPr>
          <a:lstStyle>
            <a:defPPr>
              <a:defRPr lang="de-DE"/>
            </a:defPPr>
          </a:lstStyle>
          <a:p>
            <a:pPr algn="ctr"/>
            <a:r>
              <a:rPr lang="de-DE" dirty="0">
                <a:latin typeface="Prestige Elite Std"/>
                <a:cs typeface="Prestige Elite Std"/>
              </a:rPr>
              <a:t>keines dieser drei Bilder</a:t>
            </a:r>
          </a:p>
        </p:txBody>
      </p:sp>
    </p:spTree>
    <p:extLst>
      <p:ext uri="{BB962C8B-B14F-4D97-AF65-F5344CB8AC3E}">
        <p14:creationId xmlns:p14="http://schemas.microsoft.com/office/powerpoint/2010/main" val="1013651032"/>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Wie steht es um ihre Gesundheit?</a:t>
            </a:r>
            <a:endParaRPr lang="de-DE" dirty="0"/>
          </a:p>
        </p:txBody>
      </p:sp>
      <p:sp>
        <p:nvSpPr>
          <p:cNvPr id="3" name="Inhaltsplatzhalter 2"/>
          <p:cNvSpPr>
            <a:spLocks noGrp="1"/>
          </p:cNvSpPr>
          <p:nvPr>
            <p:ph idx="1"/>
          </p:nvPr>
        </p:nvSpPr>
        <p:spPr>
          <a:xfrm>
            <a:off x="457200" y="1477575"/>
            <a:ext cx="7539421" cy="3146978"/>
          </a:xfrm>
        </p:spPr>
        <p:txBody>
          <a:bodyPr>
            <a:normAutofit/>
          </a:bodyPr>
          <a:lstStyle/>
          <a:p>
            <a:pPr marL="457200" indent="-457200"/>
            <a:r>
              <a:rPr lang="de-CH" sz="2200" dirty="0" smtClean="0"/>
              <a:t>Super, Ich habe kein einziges Problem.</a:t>
            </a:r>
          </a:p>
          <a:p>
            <a:pPr marL="457200" indent="-457200"/>
            <a:r>
              <a:rPr lang="de-CH" sz="2200" dirty="0" smtClean="0"/>
              <a:t>Gut, aber manchmal fühle ich mich erschöpft oder müde.</a:t>
            </a:r>
          </a:p>
          <a:p>
            <a:pPr marL="457200" indent="-457200"/>
            <a:r>
              <a:rPr lang="de-CH" sz="2200" dirty="0" smtClean="0"/>
              <a:t>Leider spüre ich die ersten Anzeichen des Alters.</a:t>
            </a:r>
          </a:p>
          <a:p>
            <a:pPr marL="457200" indent="-457200"/>
            <a:r>
              <a:rPr lang="de-CH" sz="2200" dirty="0" smtClean="0"/>
              <a:t>Ich leide momentan unter Schmerzen oder bin gesundheitlich angeschlagen.</a:t>
            </a:r>
          </a:p>
        </p:txBody>
      </p:sp>
      <p:sp>
        <p:nvSpPr>
          <p:cNvPr id="15" name="Rechteck 14">
            <a:hlinkClick r:id="rId2" action="ppaction://hlinksldjump"/>
          </p:cNvPr>
          <p:cNvSpPr/>
          <p:nvPr/>
        </p:nvSpPr>
        <p:spPr>
          <a:xfrm>
            <a:off x="8059210" y="1506826"/>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6" name="Rechteck 15">
            <a:hlinkClick r:id="rId3" action="ppaction://hlinksldjump"/>
          </p:cNvPr>
          <p:cNvSpPr/>
          <p:nvPr/>
        </p:nvSpPr>
        <p:spPr>
          <a:xfrm>
            <a:off x="8059210" y="292462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3" action="ppaction://hlinksldjump"/>
          </p:cNvPr>
          <p:cNvSpPr/>
          <p:nvPr/>
        </p:nvSpPr>
        <p:spPr>
          <a:xfrm>
            <a:off x="8059210" y="221839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9" name="Rechteck 18">
            <a:hlinkClick r:id="rId4" action="ppaction://hlinksldjump"/>
          </p:cNvPr>
          <p:cNvSpPr/>
          <p:nvPr/>
        </p:nvSpPr>
        <p:spPr>
          <a:xfrm>
            <a:off x="8059210" y="361193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365635166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 haben einen perfekten </a:t>
            </a:r>
            <a:r>
              <a:rPr lang="de-DE" dirty="0"/>
              <a:t>A</a:t>
            </a:r>
            <a:r>
              <a:rPr lang="de-DE" dirty="0" smtClean="0"/>
              <a:t>lltag. Perfektion ist eintönig und wirkt zudem auf Mitmenschen abschreckend! Weniger perfekt wäre perfekter.</a:t>
            </a:r>
            <a:endParaRPr lang="de-DE" dirty="0"/>
          </a:p>
        </p:txBody>
      </p:sp>
    </p:spTree>
    <p:extLst>
      <p:ext uri="{BB962C8B-B14F-4D97-AF65-F5344CB8AC3E}">
        <p14:creationId xmlns:p14="http://schemas.microsoft.com/office/powerpoint/2010/main" val="207107464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Standardfolie</a:t>
            </a:r>
            <a:endParaRPr lang="de-CH" dirty="0"/>
          </a:p>
        </p:txBody>
      </p:sp>
      <p:sp>
        <p:nvSpPr>
          <p:cNvPr id="3" name="Inhaltsplatzhalter 2"/>
          <p:cNvSpPr>
            <a:spLocks noGrp="1"/>
          </p:cNvSpPr>
          <p:nvPr>
            <p:ph idx="1"/>
          </p:nvPr>
        </p:nvSpPr>
        <p:spPr/>
        <p:txBody>
          <a:bodyPr/>
          <a:lstStyle/>
          <a:p>
            <a:pPr marL="0" indent="0">
              <a:buNone/>
            </a:pPr>
            <a:endParaRPr lang="de-CH" dirty="0" smtClean="0"/>
          </a:p>
        </p:txBody>
      </p:sp>
      <p:sp>
        <p:nvSpPr>
          <p:cNvPr id="15" name="Rechteck 14">
            <a:hlinkClick r:id="rId2" action="ppaction://hlinksldjump"/>
          </p:cNvPr>
          <p:cNvSpPr/>
          <p:nvPr/>
        </p:nvSpPr>
        <p:spPr>
          <a:xfrm>
            <a:off x="517370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6" name="Rechteck 15">
            <a:hlinkClick r:id="rId2" action="ppaction://hlinksldjump"/>
          </p:cNvPr>
          <p:cNvSpPr/>
          <p:nvPr/>
        </p:nvSpPr>
        <p:spPr>
          <a:xfrm>
            <a:off x="517370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7" name="Rechteck 16">
            <a:hlinkClick r:id="rId2" action="ppaction://hlinksldjump"/>
          </p:cNvPr>
          <p:cNvSpPr/>
          <p:nvPr/>
        </p:nvSpPr>
        <p:spPr>
          <a:xfrm>
            <a:off x="517370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8" name="Rechteck 17">
            <a:hlinkClick r:id="rId2" action="ppaction://hlinksldjump"/>
          </p:cNvPr>
          <p:cNvSpPr/>
          <p:nvPr/>
        </p:nvSpPr>
        <p:spPr>
          <a:xfrm>
            <a:off x="517370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9" name="Rechteck 18">
            <a:hlinkClick r:id="rId2" action="ppaction://hlinksldjump"/>
          </p:cNvPr>
          <p:cNvSpPr/>
          <p:nvPr/>
        </p:nvSpPr>
        <p:spPr>
          <a:xfrm>
            <a:off x="5173700" y="3568142"/>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260040595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Wie schwer sind Sie?</a:t>
            </a:r>
            <a:endParaRPr lang="de-CH" dirty="0"/>
          </a:p>
        </p:txBody>
      </p:sp>
      <p:sp>
        <p:nvSpPr>
          <p:cNvPr id="3" name="Inhaltsplatzhalter 2"/>
          <p:cNvSpPr>
            <a:spLocks noGrp="1"/>
          </p:cNvSpPr>
          <p:nvPr>
            <p:ph idx="1"/>
          </p:nvPr>
        </p:nvSpPr>
        <p:spPr/>
        <p:txBody>
          <a:bodyPr/>
          <a:lstStyle/>
          <a:p>
            <a:r>
              <a:rPr lang="de-CH" dirty="0" smtClean="0"/>
              <a:t>70 kg oder weniger</a:t>
            </a:r>
          </a:p>
          <a:p>
            <a:r>
              <a:rPr lang="de-CH" dirty="0" smtClean="0"/>
              <a:t>71 – 90 kg</a:t>
            </a:r>
          </a:p>
          <a:p>
            <a:r>
              <a:rPr lang="de-CH" dirty="0" smtClean="0"/>
              <a:t>91 – 110 kg</a:t>
            </a:r>
          </a:p>
          <a:p>
            <a:r>
              <a:rPr lang="de-CH" dirty="0" smtClean="0"/>
              <a:t>über 110 kg</a:t>
            </a:r>
          </a:p>
        </p:txBody>
      </p:sp>
      <p:sp>
        <p:nvSpPr>
          <p:cNvPr id="13" name="Rechteck 12">
            <a:hlinkClick r:id="rId2" action="ppaction://hlinksldjump"/>
          </p:cNvPr>
          <p:cNvSpPr/>
          <p:nvPr/>
        </p:nvSpPr>
        <p:spPr>
          <a:xfrm>
            <a:off x="5173700" y="167324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4" name="Rechteck 13">
            <a:hlinkClick r:id="rId3" action="ppaction://hlinksldjump"/>
          </p:cNvPr>
          <p:cNvSpPr/>
          <p:nvPr/>
        </p:nvSpPr>
        <p:spPr>
          <a:xfrm>
            <a:off x="5173700" y="3099807"/>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5" name="Rechteck 14">
            <a:hlinkClick r:id="rId3" action="ppaction://hlinksldjump"/>
          </p:cNvPr>
          <p:cNvSpPr/>
          <p:nvPr/>
        </p:nvSpPr>
        <p:spPr>
          <a:xfrm>
            <a:off x="5173700" y="2611548"/>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6" name="Rechteck 15">
            <a:hlinkClick r:id="rId4" action="ppaction://hlinksldjump"/>
          </p:cNvPr>
          <p:cNvSpPr/>
          <p:nvPr/>
        </p:nvSpPr>
        <p:spPr>
          <a:xfrm>
            <a:off x="5173700" y="2148320"/>
            <a:ext cx="360000" cy="360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Tree>
    <p:extLst>
      <p:ext uri="{BB962C8B-B14F-4D97-AF65-F5344CB8AC3E}">
        <p14:creationId xmlns:p14="http://schemas.microsoft.com/office/powerpoint/2010/main" val="239079622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5321905" cy="6858000"/>
          </a:xfrm>
          <a:solidFill>
            <a:srgbClr val="1A1A1A"/>
          </a:solidFill>
          <a:ln>
            <a:noFill/>
          </a:ln>
        </p:spPr>
        <p:txBody>
          <a:bodyPr/>
          <a:lstStyle/>
          <a:p>
            <a:pPr>
              <a:lnSpc>
                <a:spcPct val="140000"/>
              </a:lnSpc>
            </a:pPr>
            <a:r>
              <a:rPr lang="de-DE" sz="2800" dirty="0" smtClean="0">
                <a:solidFill>
                  <a:schemeClr val="bg1"/>
                </a:solidFill>
                <a:latin typeface="Andale Mono"/>
                <a:cs typeface="Andale Mono"/>
              </a:rPr>
              <a:t>Error #152:</a:t>
            </a:r>
            <a:br>
              <a:rPr lang="de-DE" sz="2800" dirty="0" smtClean="0">
                <a:solidFill>
                  <a:schemeClr val="bg1"/>
                </a:solidFill>
                <a:latin typeface="Andale Mono"/>
                <a:cs typeface="Andale Mono"/>
              </a:rPr>
            </a:br>
            <a:r>
              <a:rPr lang="de-DE" sz="2800" dirty="0" smtClean="0">
                <a:solidFill>
                  <a:schemeClr val="bg1"/>
                </a:solidFill>
                <a:latin typeface="Andale Mono"/>
                <a:cs typeface="Andale Mono"/>
              </a:rPr>
              <a:t>&gt;&gt; </a:t>
            </a:r>
            <a:r>
              <a:rPr lang="de-DE" sz="2800" dirty="0" err="1" smtClean="0">
                <a:solidFill>
                  <a:schemeClr val="bg1"/>
                </a:solidFill>
                <a:latin typeface="Andale Mono"/>
                <a:cs typeface="Andale Mono"/>
              </a:rPr>
              <a:t>system</a:t>
            </a:r>
            <a:r>
              <a:rPr lang="de-DE" sz="2800" dirty="0" smtClean="0">
                <a:solidFill>
                  <a:schemeClr val="bg1"/>
                </a:solidFill>
                <a:latin typeface="Andale Mono"/>
                <a:cs typeface="Andale Mono"/>
              </a:rPr>
              <a:t> überlastet &lt;&lt;</a:t>
            </a:r>
            <a:br>
              <a:rPr lang="de-DE" sz="2800" dirty="0" smtClean="0">
                <a:solidFill>
                  <a:schemeClr val="bg1"/>
                </a:solidFill>
                <a:latin typeface="Andale Mono"/>
                <a:cs typeface="Andale Mono"/>
              </a:rPr>
            </a:br>
            <a:r>
              <a:rPr lang="de-DE" sz="1600" dirty="0">
                <a:solidFill>
                  <a:schemeClr val="bg1"/>
                </a:solidFill>
                <a:latin typeface="Andale Mono"/>
                <a:cs typeface="Andale Mono"/>
              </a:rPr>
              <a:t/>
            </a:r>
            <a:br>
              <a:rPr lang="de-DE" sz="1600" dirty="0">
                <a:solidFill>
                  <a:schemeClr val="bg1"/>
                </a:solidFill>
                <a:latin typeface="Andale Mono"/>
                <a:cs typeface="Andale Mono"/>
              </a:rPr>
            </a:br>
            <a:r>
              <a:rPr lang="de-DE" sz="1600" dirty="0" smtClean="0">
                <a:solidFill>
                  <a:schemeClr val="bg1"/>
                </a:solidFill>
                <a:latin typeface="Andale Mono"/>
                <a:cs typeface="Andale Mono"/>
              </a:rPr>
              <a:t>	...</a:t>
            </a:r>
            <a:br>
              <a:rPr lang="de-DE" sz="1600" dirty="0" smtClean="0">
                <a:solidFill>
                  <a:schemeClr val="bg1"/>
                </a:solidFill>
                <a:latin typeface="Andale Mono"/>
                <a:cs typeface="Andale Mono"/>
              </a:rPr>
            </a:br>
            <a:r>
              <a:rPr lang="de-DE" sz="1600" dirty="0" smtClean="0">
                <a:solidFill>
                  <a:schemeClr val="bg1"/>
                </a:solidFill>
                <a:latin typeface="Andale Mono"/>
                <a:cs typeface="Andale Mono"/>
              </a:rPr>
              <a:t/>
            </a:r>
            <a:br>
              <a:rPr lang="de-DE" sz="1600" dirty="0" smtClean="0">
                <a:solidFill>
                  <a:schemeClr val="bg1"/>
                </a:solidFill>
                <a:latin typeface="Andale Mono"/>
                <a:cs typeface="Andale Mono"/>
              </a:rPr>
            </a:br>
            <a:r>
              <a:rPr lang="de-DE" sz="1600" dirty="0">
                <a:solidFill>
                  <a:schemeClr val="bg1"/>
                </a:solidFill>
                <a:latin typeface="Andale Mono"/>
                <a:cs typeface="Andale Mono"/>
              </a:rPr>
              <a:t>	</a:t>
            </a:r>
            <a:r>
              <a:rPr lang="de-DE" sz="1600" dirty="0" smtClean="0">
                <a:solidFill>
                  <a:schemeClr val="bg1"/>
                </a:solidFill>
                <a:latin typeface="Andale Mono"/>
                <a:cs typeface="Andale Mono"/>
              </a:rPr>
              <a:t>-  &gt;&gt;</a:t>
            </a:r>
            <a:r>
              <a:rPr lang="de-DE" sz="1600" dirty="0" err="1" smtClean="0">
                <a:solidFill>
                  <a:schemeClr val="bg1"/>
                </a:solidFill>
                <a:latin typeface="Andale Mono"/>
                <a:cs typeface="Andale Mono"/>
              </a:rPr>
              <a:t>orakel</a:t>
            </a:r>
            <a:r>
              <a:rPr lang="de-DE" sz="1600" dirty="0" smtClean="0">
                <a:solidFill>
                  <a:schemeClr val="bg1"/>
                </a:solidFill>
                <a:latin typeface="Andale Mono"/>
                <a:cs typeface="Andale Mono"/>
              </a:rPr>
              <a:t> 5d	 - </a:t>
            </a:r>
            <a:r>
              <a:rPr lang="de-DE" sz="1600" dirty="0" err="1" smtClean="0">
                <a:solidFill>
                  <a:schemeClr val="bg1"/>
                </a:solidFill>
                <a:latin typeface="Andale Mono"/>
                <a:cs typeface="Andale Mono"/>
              </a:rPr>
              <a:t>sport</a:t>
            </a:r>
            <a:r>
              <a:rPr lang="de-DE" sz="1600" dirty="0" smtClean="0">
                <a:solidFill>
                  <a:schemeClr val="bg1"/>
                </a:solidFill>
                <a:latin typeface="Andale Mono"/>
                <a:cs typeface="Andale Mono"/>
              </a:rPr>
              <a:t>&lt;&lt;</a:t>
            </a:r>
            <a:r>
              <a:rPr lang="de-DE" sz="1600" dirty="0">
                <a:solidFill>
                  <a:schemeClr val="bg1"/>
                </a:solidFill>
                <a:latin typeface="Andale Mono"/>
                <a:cs typeface="Andale Mono"/>
              </a:rPr>
              <a:t>	</a:t>
            </a:r>
            <a:r>
              <a:rPr lang="de-DE" sz="1600" dirty="0" smtClean="0">
                <a:solidFill>
                  <a:schemeClr val="bg1"/>
                </a:solidFill>
                <a:latin typeface="Andale Mono"/>
                <a:cs typeface="Andale Mono"/>
              </a:rPr>
              <a:t/>
            </a:r>
            <a:br>
              <a:rPr lang="de-DE" sz="1600" dirty="0" smtClean="0">
                <a:solidFill>
                  <a:schemeClr val="bg1"/>
                </a:solidFill>
                <a:latin typeface="Andale Mono"/>
                <a:cs typeface="Andale Mono"/>
              </a:rPr>
            </a:br>
            <a:r>
              <a:rPr lang="de-DE" sz="1600" dirty="0">
                <a:solidFill>
                  <a:schemeClr val="bg1"/>
                </a:solidFill>
                <a:latin typeface="Andale Mono"/>
                <a:cs typeface="Andale Mono"/>
              </a:rPr>
              <a:t>	</a:t>
            </a:r>
            <a:r>
              <a:rPr lang="de-DE" sz="1600" dirty="0" smtClean="0">
                <a:solidFill>
                  <a:schemeClr val="bg1"/>
                </a:solidFill>
                <a:latin typeface="Andale Mono"/>
                <a:cs typeface="Andale Mono"/>
              </a:rPr>
              <a:t>- // </a:t>
            </a:r>
            <a:r>
              <a:rPr lang="de-DE" sz="1600" dirty="0" err="1" smtClean="0">
                <a:solidFill>
                  <a:schemeClr val="bg1"/>
                </a:solidFill>
                <a:latin typeface="Andale Mono"/>
                <a:cs typeface="Andale Mono"/>
              </a:rPr>
              <a:t>pdm</a:t>
            </a:r>
            <a:r>
              <a:rPr lang="de-DE" sz="1600" dirty="0" smtClean="0">
                <a:solidFill>
                  <a:schemeClr val="bg1"/>
                </a:solidFill>
                <a:latin typeface="Andale Mono"/>
                <a:cs typeface="Andale Mono"/>
              </a:rPr>
              <a:t>: 564 - #152 </a:t>
            </a:r>
            <a:r>
              <a:rPr lang="de-DE" sz="1600" dirty="0" err="1" smtClean="0">
                <a:solidFill>
                  <a:schemeClr val="bg1"/>
                </a:solidFill>
                <a:latin typeface="Andale Mono"/>
                <a:cs typeface="Andale Mono"/>
              </a:rPr>
              <a:t>fehlermeldung</a:t>
            </a:r>
            <a:r>
              <a:rPr lang="de-DE" sz="1600" dirty="0">
                <a:solidFill>
                  <a:schemeClr val="bg1"/>
                </a:solidFill>
                <a:latin typeface="Andale Mono"/>
                <a:cs typeface="Andale Mono"/>
              </a:rPr>
              <a:t/>
            </a:r>
            <a:br>
              <a:rPr lang="de-DE" sz="1600" dirty="0">
                <a:solidFill>
                  <a:schemeClr val="bg1"/>
                </a:solidFill>
                <a:latin typeface="Andale Mono"/>
                <a:cs typeface="Andale Mono"/>
              </a:rPr>
            </a:br>
            <a:r>
              <a:rPr lang="de-DE" sz="1600" dirty="0">
                <a:solidFill>
                  <a:schemeClr val="bg1"/>
                </a:solidFill>
                <a:latin typeface="Andale Mono"/>
                <a:cs typeface="Andale Mono"/>
              </a:rPr>
              <a:t>	</a:t>
            </a:r>
            <a:r>
              <a:rPr lang="de-DE" sz="1600" dirty="0" smtClean="0">
                <a:solidFill>
                  <a:schemeClr val="bg1"/>
                </a:solidFill>
                <a:latin typeface="Andale Mono"/>
                <a:cs typeface="Andale Mono"/>
              </a:rPr>
              <a:t/>
            </a:r>
            <a:br>
              <a:rPr lang="de-DE" sz="1600" dirty="0" smtClean="0">
                <a:solidFill>
                  <a:schemeClr val="bg1"/>
                </a:solidFill>
                <a:latin typeface="Andale Mono"/>
                <a:cs typeface="Andale Mono"/>
              </a:rPr>
            </a:br>
            <a:r>
              <a:rPr lang="de-DE" sz="1600" dirty="0" smtClean="0">
                <a:solidFill>
                  <a:schemeClr val="bg1"/>
                </a:solidFill>
                <a:latin typeface="Andale Mono"/>
                <a:cs typeface="Andale Mono"/>
              </a:rPr>
              <a:t>	...</a:t>
            </a:r>
            <a:br>
              <a:rPr lang="de-DE" sz="1600" dirty="0" smtClean="0">
                <a:solidFill>
                  <a:schemeClr val="bg1"/>
                </a:solidFill>
                <a:latin typeface="Andale Mono"/>
                <a:cs typeface="Andale Mono"/>
              </a:rPr>
            </a:br>
            <a:r>
              <a:rPr lang="de-DE" sz="1600" dirty="0" smtClean="0">
                <a:solidFill>
                  <a:schemeClr val="bg1"/>
                </a:solidFill>
                <a:latin typeface="Andale Mono"/>
                <a:cs typeface="Andale Mono"/>
              </a:rPr>
              <a:t>	</a:t>
            </a:r>
            <a:br>
              <a:rPr lang="de-DE" sz="1600" dirty="0" smtClean="0">
                <a:solidFill>
                  <a:schemeClr val="bg1"/>
                </a:solidFill>
                <a:latin typeface="Andale Mono"/>
                <a:cs typeface="Andale Mono"/>
              </a:rPr>
            </a:br>
            <a:r>
              <a:rPr lang="de-DE" sz="1600" dirty="0" smtClean="0">
                <a:solidFill>
                  <a:schemeClr val="bg1"/>
                </a:solidFill>
                <a:latin typeface="Andale Mono"/>
                <a:cs typeface="Andale Mono"/>
              </a:rPr>
              <a:t/>
            </a:r>
            <a:br>
              <a:rPr lang="de-DE" sz="1600" dirty="0" smtClean="0">
                <a:solidFill>
                  <a:schemeClr val="bg1"/>
                </a:solidFill>
                <a:latin typeface="Andale Mono"/>
                <a:cs typeface="Andale Mono"/>
              </a:rPr>
            </a:br>
            <a:r>
              <a:rPr lang="de-DE" sz="1600" dirty="0" smtClean="0">
                <a:solidFill>
                  <a:schemeClr val="bg1"/>
                </a:solidFill>
                <a:latin typeface="Andale Mono"/>
                <a:cs typeface="Andale Mono"/>
              </a:rPr>
              <a:t/>
            </a:r>
            <a:br>
              <a:rPr lang="de-DE" sz="1600" dirty="0" smtClean="0">
                <a:solidFill>
                  <a:schemeClr val="bg1"/>
                </a:solidFill>
                <a:latin typeface="Andale Mono"/>
                <a:cs typeface="Andale Mono"/>
              </a:rPr>
            </a:br>
            <a:r>
              <a:rPr lang="de-DE" sz="1600" dirty="0" smtClean="0">
                <a:solidFill>
                  <a:schemeClr val="bg1"/>
                </a:solidFill>
                <a:latin typeface="Andale Mono"/>
                <a:cs typeface="Andale Mono"/>
              </a:rPr>
              <a:t/>
            </a:r>
            <a:br>
              <a:rPr lang="de-DE" sz="1600" dirty="0" smtClean="0">
                <a:solidFill>
                  <a:schemeClr val="bg1"/>
                </a:solidFill>
                <a:latin typeface="Andale Mono"/>
                <a:cs typeface="Andale Mono"/>
              </a:rPr>
            </a:br>
            <a:r>
              <a:rPr lang="de-DE" sz="1600" dirty="0">
                <a:solidFill>
                  <a:schemeClr val="bg1"/>
                </a:solidFill>
                <a:latin typeface="Andale Mono"/>
                <a:cs typeface="Andale Mono"/>
              </a:rPr>
              <a:t>	</a:t>
            </a:r>
            <a:r>
              <a:rPr lang="de-DE" sz="1600" dirty="0" smtClean="0">
                <a:solidFill>
                  <a:schemeClr val="bg1"/>
                </a:solidFill>
                <a:latin typeface="Andale Mono"/>
                <a:cs typeface="Andale Mono"/>
              </a:rPr>
              <a:t>- // Home: -&gt; </a:t>
            </a:r>
            <a:r>
              <a:rPr lang="de-DE" sz="1600" u="sng" dirty="0" smtClean="0">
                <a:solidFill>
                  <a:schemeClr val="bg1"/>
                </a:solidFill>
                <a:latin typeface="Andale Mono"/>
                <a:cs typeface="Andale Mono"/>
              </a:rPr>
              <a:t>LINK</a:t>
            </a:r>
            <a:r>
              <a:rPr lang="de-DE" sz="1600" dirty="0" smtClean="0">
                <a:solidFill>
                  <a:schemeClr val="bg1"/>
                </a:solidFill>
                <a:latin typeface="Andale Mono"/>
                <a:cs typeface="Andale Mono"/>
              </a:rPr>
              <a:t> &lt;&lt;</a:t>
            </a:r>
            <a:endParaRPr lang="de-DE" sz="1600" dirty="0">
              <a:solidFill>
                <a:schemeClr val="bg1"/>
              </a:solidFill>
              <a:latin typeface="Andale Mono"/>
              <a:cs typeface="Andale Mono"/>
              <a:hlinkClick r:id="" action="ppaction://hlinkshowjump?jump=firstslide"/>
            </a:endParaRPr>
          </a:p>
        </p:txBody>
      </p:sp>
      <p:sp>
        <p:nvSpPr>
          <p:cNvPr id="3" name="Textfeld 2">
            <a:hlinkClick r:id="" action="ppaction://hlinkshowjump?jump=endshow"/>
          </p:cNvPr>
          <p:cNvSpPr txBox="1"/>
          <p:nvPr/>
        </p:nvSpPr>
        <p:spPr>
          <a:xfrm>
            <a:off x="2011516" y="5007284"/>
            <a:ext cx="1104320" cy="36933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237948028"/>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nhaltsplatzhalter 2"/>
          <p:cNvSpPr txBox="1">
            <a:spLocks/>
          </p:cNvSpPr>
          <p:nvPr/>
        </p:nvSpPr>
        <p:spPr>
          <a:xfrm>
            <a:off x="4568308" y="1600200"/>
            <a:ext cx="4111108" cy="4525963"/>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Arial"/>
              <a:buChar char="•"/>
              <a:defRPr sz="2600" kern="1200">
                <a:solidFill>
                  <a:srgbClr val="302C24"/>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rgbClr val="302C24"/>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rgbClr val="302C24"/>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CH" sz="1800" dirty="0" smtClean="0"/>
              <a:t>Mann, unter 30 Jahren</a:t>
            </a:r>
          </a:p>
          <a:p>
            <a:pPr marL="0" indent="0">
              <a:buNone/>
            </a:pPr>
            <a:r>
              <a:rPr lang="de-CH" sz="1800" dirty="0" smtClean="0"/>
              <a:t>Mann, 30 – 50 Jahre</a:t>
            </a:r>
          </a:p>
          <a:p>
            <a:pPr marL="0" indent="0">
              <a:buNone/>
            </a:pPr>
            <a:r>
              <a:rPr lang="de-CH" sz="1800" dirty="0" smtClean="0"/>
              <a:t>Mann, 51 – 70 Jahre</a:t>
            </a:r>
          </a:p>
          <a:p>
            <a:pPr marL="0" indent="0">
              <a:buNone/>
            </a:pPr>
            <a:r>
              <a:rPr lang="de-CH" sz="1800" dirty="0" smtClean="0"/>
              <a:t>Mann, über 70 Jahre</a:t>
            </a:r>
          </a:p>
        </p:txBody>
      </p:sp>
      <p:sp>
        <p:nvSpPr>
          <p:cNvPr id="2" name="Titel 1"/>
          <p:cNvSpPr>
            <a:spLocks noGrp="1"/>
          </p:cNvSpPr>
          <p:nvPr>
            <p:ph type="title"/>
          </p:nvPr>
        </p:nvSpPr>
        <p:spPr/>
        <p:txBody>
          <a:bodyPr>
            <a:normAutofit/>
          </a:bodyPr>
          <a:lstStyle/>
          <a:p>
            <a:r>
              <a:rPr lang="de-CH" dirty="0" smtClean="0"/>
              <a:t>Folgendes trifft auf Sie zu:</a:t>
            </a:r>
            <a:endParaRPr lang="de-CH" dirty="0"/>
          </a:p>
        </p:txBody>
      </p:sp>
      <p:sp>
        <p:nvSpPr>
          <p:cNvPr id="3" name="Inhaltsplatzhalter 2"/>
          <p:cNvSpPr>
            <a:spLocks noGrp="1"/>
          </p:cNvSpPr>
          <p:nvPr>
            <p:ph idx="1"/>
          </p:nvPr>
        </p:nvSpPr>
        <p:spPr>
          <a:xfrm>
            <a:off x="457200" y="1600200"/>
            <a:ext cx="4111108" cy="4525963"/>
          </a:xfrm>
        </p:spPr>
        <p:txBody>
          <a:bodyPr>
            <a:normAutofit/>
          </a:bodyPr>
          <a:lstStyle/>
          <a:p>
            <a:pPr indent="0">
              <a:buNone/>
            </a:pPr>
            <a:r>
              <a:rPr lang="de-CH" sz="1800" dirty="0" smtClean="0"/>
              <a:t>Frau, unter 30 Jahren</a:t>
            </a:r>
          </a:p>
          <a:p>
            <a:pPr indent="0">
              <a:buNone/>
            </a:pPr>
            <a:r>
              <a:rPr lang="de-CH" sz="1800" dirty="0" smtClean="0"/>
              <a:t>Frau, 30 – 50 Jahre</a:t>
            </a:r>
          </a:p>
          <a:p>
            <a:pPr indent="0">
              <a:buNone/>
            </a:pPr>
            <a:r>
              <a:rPr lang="de-CH" sz="1800" dirty="0" smtClean="0"/>
              <a:t>Frau, 51 – 70 Jahre</a:t>
            </a:r>
          </a:p>
          <a:p>
            <a:pPr indent="0">
              <a:buNone/>
            </a:pPr>
            <a:r>
              <a:rPr lang="de-CH" sz="1800" dirty="0" smtClean="0"/>
              <a:t>Frau, über 70 Jahre</a:t>
            </a:r>
          </a:p>
        </p:txBody>
      </p:sp>
      <p:sp>
        <p:nvSpPr>
          <p:cNvPr id="11" name="Rechteck 10">
            <a:hlinkClick r:id="rId2" action="ppaction://hlinksldjump"/>
          </p:cNvPr>
          <p:cNvSpPr/>
          <p:nvPr/>
        </p:nvSpPr>
        <p:spPr>
          <a:xfrm>
            <a:off x="3605570" y="1654694"/>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8" name="Rechteck 17">
            <a:hlinkClick r:id="rId3" action="ppaction://hlinksldjump"/>
          </p:cNvPr>
          <p:cNvSpPr/>
          <p:nvPr/>
        </p:nvSpPr>
        <p:spPr>
          <a:xfrm>
            <a:off x="3605570" y="1988597"/>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19" name="Rechteck 18">
            <a:hlinkClick r:id="rId3" action="ppaction://hlinksldjump"/>
          </p:cNvPr>
          <p:cNvSpPr/>
          <p:nvPr/>
        </p:nvSpPr>
        <p:spPr>
          <a:xfrm>
            <a:off x="3605570" y="2316385"/>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20" name="Rechteck 19">
            <a:hlinkClick r:id="rId4" action="ppaction://hlinksldjump"/>
          </p:cNvPr>
          <p:cNvSpPr/>
          <p:nvPr/>
        </p:nvSpPr>
        <p:spPr>
          <a:xfrm>
            <a:off x="3605570" y="2665693"/>
            <a:ext cx="216000" cy="216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26" name="Inhaltsplatzhalter 2"/>
          <p:cNvSpPr txBox="1">
            <a:spLocks/>
          </p:cNvSpPr>
          <p:nvPr/>
        </p:nvSpPr>
        <p:spPr>
          <a:xfrm>
            <a:off x="2845258" y="3476191"/>
            <a:ext cx="5740010" cy="1850526"/>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Arial"/>
              <a:buChar char="•"/>
              <a:defRPr sz="2600" kern="1200">
                <a:solidFill>
                  <a:srgbClr val="302C24"/>
                </a:solidFill>
                <a:latin typeface="Prestige Elite Std"/>
                <a:ea typeface="+mn-ea"/>
                <a:cs typeface="Prestige Elite Std"/>
              </a:defRPr>
            </a:lvl1pPr>
            <a:lvl2pPr marL="742950" indent="-285750" algn="l" defTabSz="457200" rtl="0" eaLnBrk="1" latinLnBrk="0" hangingPunct="1">
              <a:spcBef>
                <a:spcPct val="20000"/>
              </a:spcBef>
              <a:buFont typeface="Wingdings" charset="2"/>
              <a:buChar char="§"/>
              <a:defRPr sz="2800" kern="1200">
                <a:solidFill>
                  <a:srgbClr val="302C24"/>
                </a:solidFill>
                <a:latin typeface="Prestige Elite Std"/>
                <a:ea typeface="+mn-ea"/>
                <a:cs typeface="Prestige Elite Std"/>
              </a:defRPr>
            </a:lvl2pPr>
            <a:lvl3pPr marL="1143000" indent="-228600" algn="l" defTabSz="457200" rtl="0" eaLnBrk="1" latinLnBrk="0" hangingPunct="1">
              <a:spcBef>
                <a:spcPct val="20000"/>
              </a:spcBef>
              <a:buFont typeface="Arial"/>
              <a:buChar char="•"/>
              <a:defRPr sz="2400" kern="1200">
                <a:solidFill>
                  <a:srgbClr val="302C24"/>
                </a:solidFill>
                <a:latin typeface="Prestige Elite Std"/>
                <a:ea typeface="+mn-ea"/>
                <a:cs typeface="Prestige Elite Std"/>
              </a:defRPr>
            </a:lvl3pPr>
            <a:lvl4pPr marL="16002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4pPr>
            <a:lvl5pPr marL="2057400" indent="-228600" algn="l" defTabSz="457200" rtl="0" eaLnBrk="1" latinLnBrk="0" hangingPunct="1">
              <a:spcBef>
                <a:spcPct val="20000"/>
              </a:spcBef>
              <a:buFont typeface="Arial"/>
              <a:buChar char="»"/>
              <a:defRPr sz="2000" kern="1200">
                <a:solidFill>
                  <a:srgbClr val="302C24"/>
                </a:solidFill>
                <a:latin typeface="Prestige Elite Std"/>
                <a:ea typeface="+mn-ea"/>
                <a:cs typeface="Prestige Elite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CH" sz="1800" dirty="0" smtClean="0"/>
              <a:t>Anderes Geschlecht, unter 30 Jahren</a:t>
            </a:r>
          </a:p>
          <a:p>
            <a:pPr marL="0" indent="0">
              <a:buNone/>
            </a:pPr>
            <a:r>
              <a:rPr lang="de-CH" sz="1800" dirty="0" smtClean="0"/>
              <a:t>Anderes Geschlecht, 30 – 50 Jahre</a:t>
            </a:r>
          </a:p>
          <a:p>
            <a:pPr marL="0" indent="0">
              <a:buNone/>
            </a:pPr>
            <a:r>
              <a:rPr lang="de-CH" sz="1800" dirty="0" smtClean="0"/>
              <a:t>Anderes </a:t>
            </a:r>
            <a:r>
              <a:rPr lang="de-CH" sz="1800" dirty="0"/>
              <a:t>G</a:t>
            </a:r>
            <a:r>
              <a:rPr lang="de-CH" sz="1800" dirty="0" smtClean="0"/>
              <a:t>eschlecht, 51 – 70 Jahre</a:t>
            </a:r>
          </a:p>
          <a:p>
            <a:pPr marL="0" indent="0">
              <a:buNone/>
            </a:pPr>
            <a:r>
              <a:rPr lang="de-CH" sz="1800" dirty="0" smtClean="0"/>
              <a:t>Anderes Geschlecht, über 70 Jahre</a:t>
            </a:r>
          </a:p>
        </p:txBody>
      </p:sp>
      <p:sp>
        <p:nvSpPr>
          <p:cNvPr id="31" name="Rechteck 30">
            <a:hlinkClick r:id="rId2" action="ppaction://hlinksldjump"/>
          </p:cNvPr>
          <p:cNvSpPr/>
          <p:nvPr/>
        </p:nvSpPr>
        <p:spPr>
          <a:xfrm>
            <a:off x="7900902" y="1654694"/>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2" name="Rechteck 31">
            <a:hlinkClick r:id="rId3" action="ppaction://hlinksldjump"/>
          </p:cNvPr>
          <p:cNvSpPr/>
          <p:nvPr/>
        </p:nvSpPr>
        <p:spPr>
          <a:xfrm>
            <a:off x="7900900" y="1988596"/>
            <a:ext cx="216000" cy="216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3" name="Rechteck 32">
            <a:hlinkClick r:id="rId3" action="ppaction://hlinksldjump"/>
          </p:cNvPr>
          <p:cNvSpPr/>
          <p:nvPr/>
        </p:nvSpPr>
        <p:spPr>
          <a:xfrm>
            <a:off x="7900902" y="2316385"/>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4" name="Rechteck 33">
            <a:hlinkClick r:id="rId5" action="ppaction://hlinksldjump"/>
          </p:cNvPr>
          <p:cNvSpPr/>
          <p:nvPr/>
        </p:nvSpPr>
        <p:spPr>
          <a:xfrm>
            <a:off x="7900902" y="2665694"/>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5" name="Rechteck 34">
            <a:hlinkClick r:id="rId2" action="ppaction://hlinksldjump"/>
          </p:cNvPr>
          <p:cNvSpPr/>
          <p:nvPr/>
        </p:nvSpPr>
        <p:spPr>
          <a:xfrm>
            <a:off x="7900902" y="3559637"/>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6" name="Rechteck 35">
            <a:hlinkClick r:id="rId3" action="ppaction://hlinksldjump"/>
          </p:cNvPr>
          <p:cNvSpPr/>
          <p:nvPr/>
        </p:nvSpPr>
        <p:spPr>
          <a:xfrm>
            <a:off x="7900902" y="3893539"/>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7" name="Rechteck 36">
            <a:hlinkClick r:id="rId3" action="ppaction://hlinksldjump"/>
          </p:cNvPr>
          <p:cNvSpPr/>
          <p:nvPr/>
        </p:nvSpPr>
        <p:spPr>
          <a:xfrm>
            <a:off x="7900902" y="4221328"/>
            <a:ext cx="215999" cy="215999"/>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
        <p:nvSpPr>
          <p:cNvPr id="38" name="Rechteck 37">
            <a:hlinkClick r:id="rId3" action="ppaction://hlinksldjump"/>
          </p:cNvPr>
          <p:cNvSpPr/>
          <p:nvPr/>
        </p:nvSpPr>
        <p:spPr>
          <a:xfrm>
            <a:off x="7900902" y="4570637"/>
            <a:ext cx="215999" cy="216000"/>
          </a:xfrm>
          <a:prstGeom prst="rect">
            <a:avLst/>
          </a:prstGeom>
          <a:gradFill flip="none" rotWithShape="1">
            <a:gsLst>
              <a:gs pos="0">
                <a:srgbClr val="FF7B2B"/>
              </a:gs>
              <a:gs pos="100000">
                <a:srgbClr val="AB5723"/>
              </a:gs>
            </a:gsLst>
            <a:lin ang="5400000" scaled="0"/>
            <a:tileRect/>
          </a:gradFill>
          <a:ln>
            <a:solidFill>
              <a:schemeClr val="bg1">
                <a:lumMod val="50000"/>
              </a:schemeClr>
            </a:solidFill>
          </a:ln>
          <a:effectLst>
            <a:outerShdw blurRad="95250" dist="22987" dir="2700000" sx="104000" sy="104000" algn="tl"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dirty="0"/>
          </a:p>
        </p:txBody>
      </p:sp>
    </p:spTree>
    <p:extLst>
      <p:ext uri="{BB962C8B-B14F-4D97-AF65-F5344CB8AC3E}">
        <p14:creationId xmlns:p14="http://schemas.microsoft.com/office/powerpoint/2010/main" val="2390796221"/>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96347"/>
            <a:ext cx="8229600" cy="4157081"/>
          </a:xfrm>
          <a:noFill/>
        </p:spPr>
        <p:txBody>
          <a:bodyPr>
            <a:normAutofit/>
          </a:bodyPr>
          <a:lstStyle/>
          <a:p>
            <a:r>
              <a:rPr lang="de-DE" sz="1600" dirty="0" smtClean="0"/>
              <a:t>Wir haben Dich beim Fitnesscenter</a:t>
            </a:r>
            <a:r>
              <a:rPr lang="de-DE" sz="1600" dirty="0" smtClean="0">
                <a:ln>
                  <a:solidFill>
                    <a:srgbClr val="F11CEF"/>
                  </a:solidFill>
                </a:ln>
                <a:solidFill>
                  <a:srgbClr val="6DFF28"/>
                </a:solidFill>
              </a:rPr>
              <a:t> </a:t>
            </a:r>
            <a:r>
              <a:rPr lang="de-DE" sz="2400" i="1" dirty="0" err="1" smtClean="0">
                <a:solidFill>
                  <a:srgbClr val="FF7B2B"/>
                </a:solidFill>
                <a:effectLst>
                  <a:outerShdw blurRad="50800" dist="38100" dir="2700000" algn="tl" rotWithShape="0">
                    <a:srgbClr val="000000">
                      <a:alpha val="43000"/>
                    </a:srgbClr>
                  </a:outerShdw>
                </a:effectLst>
                <a:latin typeface="Inkpen2 Script" charset="2"/>
                <a:cs typeface="Inkpen2 Script" charset="2"/>
              </a:rPr>
              <a:t>Yoki</a:t>
            </a:r>
            <a:r>
              <a:rPr lang="de-DE" sz="2400" i="1" dirty="0" smtClean="0">
                <a:solidFill>
                  <a:srgbClr val="FF7B2B"/>
                </a:solidFill>
                <a:effectLst>
                  <a:outerShdw blurRad="50800" dist="38100" dir="2700000" algn="tl" rotWithShape="0">
                    <a:srgbClr val="000000">
                      <a:alpha val="43000"/>
                    </a:srgbClr>
                  </a:outerShdw>
                </a:effectLst>
                <a:latin typeface="Inkpen2 Script" charset="2"/>
                <a:cs typeface="Inkpen2 Script" charset="2"/>
              </a:rPr>
              <a:t> </a:t>
            </a:r>
            <a:r>
              <a:rPr lang="de-DE" sz="2400" i="1" baseline="30000" dirty="0" smtClean="0">
                <a:solidFill>
                  <a:srgbClr val="FF7B2B"/>
                </a:solidFill>
                <a:effectLst/>
                <a:latin typeface="Inkpen2 Script" charset="2"/>
                <a:cs typeface="Inkpen2 Script" charset="2"/>
              </a:rPr>
              <a:t>®</a:t>
            </a:r>
            <a:r>
              <a:rPr lang="de-DE" sz="2400" baseline="30000" dirty="0" smtClean="0">
                <a:solidFill>
                  <a:srgbClr val="FF7B2B"/>
                </a:solidFill>
                <a:effectLst/>
              </a:rPr>
              <a:t> </a:t>
            </a:r>
            <a:r>
              <a:rPr lang="de-DE" sz="1600" dirty="0" smtClean="0"/>
              <a:t>angemeldet und Deine Kontaktdaten übermittelt. Du bekommst in nächster Zeit eine Mail mit weiteren Informationen zugestellt, bitte vergewissere Dich, dass diese Mail nicht im Spam-Ordner landet.</a:t>
            </a:r>
            <a:br>
              <a:rPr lang="de-DE" sz="1600" dirty="0" smtClean="0"/>
            </a:br>
            <a:r>
              <a:rPr lang="de-DE" sz="1600" dirty="0" smtClean="0"/>
              <a:t/>
            </a:r>
            <a:br>
              <a:rPr lang="de-DE" sz="1600" dirty="0" smtClean="0"/>
            </a:br>
            <a:r>
              <a:rPr lang="de-DE" sz="1600" dirty="0" smtClean="0"/>
              <a:t>In Deiner Mitgliedschaft „pro+“ sind monatlich vier geleitete Kurse Deiner Wahl inbegriffen und Du bekommst bei jedem Besuch ein gratis Getränk.</a:t>
            </a:r>
            <a:br>
              <a:rPr lang="de-DE" sz="1600" dirty="0" smtClean="0"/>
            </a:br>
            <a:r>
              <a:rPr lang="de-DE" sz="1600" dirty="0" smtClean="0"/>
              <a:t/>
            </a:r>
            <a:br>
              <a:rPr lang="de-DE" sz="1600" dirty="0" smtClean="0"/>
            </a:br>
            <a:r>
              <a:rPr lang="de-DE" sz="1600" dirty="0" smtClean="0"/>
              <a:t>Vielen Dank für Dein Interesse.</a:t>
            </a:r>
            <a:br>
              <a:rPr lang="de-DE" sz="1600" dirty="0" smtClean="0"/>
            </a:br>
            <a:r>
              <a:rPr lang="de-DE" sz="1600" dirty="0"/>
              <a:t/>
            </a:r>
            <a:br>
              <a:rPr lang="de-DE" sz="1600" dirty="0"/>
            </a:br>
            <a:r>
              <a:rPr lang="de-DE" sz="1600" dirty="0" smtClean="0"/>
              <a:t>Halte Dich fit mit </a:t>
            </a:r>
            <a:r>
              <a:rPr lang="de-DE" sz="2400" i="1" dirty="0" err="1" smtClean="0">
                <a:solidFill>
                  <a:srgbClr val="FF7B2B"/>
                </a:solidFill>
                <a:effectLst>
                  <a:outerShdw blurRad="50800" dist="38100" dir="2700000" algn="tl" rotWithShape="0">
                    <a:srgbClr val="000000">
                      <a:alpha val="43000"/>
                    </a:srgbClr>
                  </a:outerShdw>
                </a:effectLst>
                <a:latin typeface="Inkpen2 Script" charset="2"/>
                <a:cs typeface="Inkpen2 Script" charset="2"/>
              </a:rPr>
              <a:t>Yoki</a:t>
            </a:r>
            <a:r>
              <a:rPr lang="de-DE" sz="2400" i="1" dirty="0" smtClean="0">
                <a:solidFill>
                  <a:srgbClr val="FF7B2B"/>
                </a:solidFill>
                <a:effectLst>
                  <a:outerShdw blurRad="50800" dist="38100" dir="2700000" algn="tl" rotWithShape="0">
                    <a:srgbClr val="000000">
                      <a:alpha val="43000"/>
                    </a:srgbClr>
                  </a:outerShdw>
                </a:effectLst>
                <a:latin typeface="Inkpen2 Script" charset="2"/>
                <a:cs typeface="Inkpen2 Script" charset="2"/>
              </a:rPr>
              <a:t> </a:t>
            </a:r>
            <a:r>
              <a:rPr lang="de-DE" sz="2400" i="1" baseline="30000" dirty="0" smtClean="0">
                <a:solidFill>
                  <a:srgbClr val="FF7B2B"/>
                </a:solidFill>
                <a:effectLst/>
                <a:latin typeface="Inkpen2 Script" charset="2"/>
                <a:cs typeface="Inkpen2 Script" charset="2"/>
              </a:rPr>
              <a:t>®</a:t>
            </a:r>
            <a:r>
              <a:rPr lang="de-DE" sz="2400" baseline="30000" dirty="0" smtClean="0">
                <a:solidFill>
                  <a:srgbClr val="FF7B2B"/>
                </a:solidFill>
                <a:effectLst/>
              </a:rPr>
              <a:t> </a:t>
            </a:r>
            <a:r>
              <a:rPr lang="de-DE" sz="1600" dirty="0" smtClean="0"/>
              <a:t>!</a:t>
            </a:r>
            <a:endParaRPr lang="de-DE" sz="1600" dirty="0"/>
          </a:p>
        </p:txBody>
      </p:sp>
    </p:spTree>
    <p:extLst>
      <p:ext uri="{BB962C8B-B14F-4D97-AF65-F5344CB8AC3E}">
        <p14:creationId xmlns:p14="http://schemas.microsoft.com/office/powerpoint/2010/main" val="228391135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604443" y="629777"/>
            <a:ext cx="8229600" cy="3909390"/>
          </a:xfrm>
          <a:noFill/>
        </p:spPr>
        <p:txBody>
          <a:bodyPr>
            <a:normAutofit/>
          </a:bodyPr>
          <a:lstStyle/>
          <a:p>
            <a:r>
              <a:rPr lang="de-DE" sz="1800" dirty="0" smtClean="0"/>
              <a:t>Wir haben Sie beim Fitnesscenter</a:t>
            </a:r>
            <a:r>
              <a:rPr lang="de-DE" sz="28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 Fit im Alter</a:t>
            </a:r>
            <a:r>
              <a:rPr lang="de-DE" sz="2800" b="1" i="1" baseline="30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 </a:t>
            </a:r>
            <a:r>
              <a:rPr lang="de-DE" sz="1800" dirty="0" smtClean="0"/>
              <a:t>angemeldet und Ihre Kontaktdaten übermittelt. Sie bekommst in nächster Zeit eine Mail mit weiteren Informationen zugestellt. </a:t>
            </a:r>
            <a:r>
              <a:rPr lang="de-DE" sz="1800" dirty="0"/>
              <a:t>B</a:t>
            </a:r>
            <a:r>
              <a:rPr lang="de-DE" sz="1800" dirty="0" smtClean="0"/>
              <a:t>itte vergewissern Sie sich, dass diese Mail nicht im Spam-Ordner landet.</a:t>
            </a:r>
            <a:br>
              <a:rPr lang="de-DE" sz="1800" dirty="0" smtClean="0"/>
            </a:br>
            <a:r>
              <a:rPr lang="de-DE" sz="1800" dirty="0" smtClean="0"/>
              <a:t/>
            </a:r>
            <a:br>
              <a:rPr lang="de-DE" sz="1800" dirty="0" smtClean="0"/>
            </a:br>
            <a:r>
              <a:rPr lang="de-DE" sz="1800" dirty="0" smtClean="0"/>
              <a:t>In Ihrer Mitgliedschaft </a:t>
            </a:r>
            <a:r>
              <a:rPr lang="de-DE" sz="2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„Gold“ </a:t>
            </a:r>
            <a:r>
              <a:rPr lang="de-DE" sz="1800" dirty="0" smtClean="0"/>
              <a:t>sind monatlich vier geleitete Kurse Ihrer Wahl inbegriffen und Sie erhalten bei jedem Besuch ein gratis Getränk.</a:t>
            </a:r>
            <a:br>
              <a:rPr lang="de-DE" sz="1800" dirty="0" smtClean="0"/>
            </a:br>
            <a:r>
              <a:rPr lang="de-DE" sz="1800" dirty="0" smtClean="0"/>
              <a:t/>
            </a:r>
            <a:br>
              <a:rPr lang="de-DE" sz="1800" dirty="0" smtClean="0"/>
            </a:br>
            <a:r>
              <a:rPr lang="de-DE" sz="1800" dirty="0" smtClean="0"/>
              <a:t>Vielen Dank für Ihr Interesse.</a:t>
            </a:r>
            <a:br>
              <a:rPr lang="de-DE" sz="1800" dirty="0" smtClean="0"/>
            </a:br>
            <a:r>
              <a:rPr lang="de-DE" sz="1800" dirty="0"/>
              <a:t/>
            </a:r>
            <a:br>
              <a:rPr lang="de-DE" sz="1800" dirty="0"/>
            </a:br>
            <a:r>
              <a:rPr lang="de-DE" sz="1800" dirty="0" smtClean="0"/>
              <a:t>Eine gute Gesundheit wünscht Ihnen</a:t>
            </a:r>
            <a:br>
              <a:rPr lang="de-DE" sz="1800" dirty="0" smtClean="0"/>
            </a:br>
            <a:r>
              <a:rPr lang="de-DE" sz="1800" dirty="0"/>
              <a:t> </a:t>
            </a:r>
            <a:r>
              <a:rPr lang="de-DE" sz="1800" dirty="0" smtClean="0"/>
              <a:t>                                   </a:t>
            </a:r>
            <a:r>
              <a:rPr lang="de-DE" sz="2800" b="1" i="1" dirty="0" smtClean="0">
                <a:ln w="31550" cmpd="sng">
                  <a:gradFill>
                    <a:gsLst>
                      <a:gs pos="25000">
                        <a:srgbClr val="C6B178">
                          <a:shade val="25000"/>
                          <a:satMod val="190000"/>
                        </a:srgbClr>
                      </a:gs>
                      <a:gs pos="80000">
                        <a:srgbClr val="C6B178">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Fit </a:t>
            </a:r>
            <a:r>
              <a:rPr lang="de-DE" sz="2800" b="1" i="1" dirty="0">
                <a:ln w="31550" cmpd="sng">
                  <a:gradFill>
                    <a:gsLst>
                      <a:gs pos="25000">
                        <a:srgbClr val="C6B178">
                          <a:shade val="25000"/>
                          <a:satMod val="190000"/>
                        </a:srgbClr>
                      </a:gs>
                      <a:gs pos="80000">
                        <a:srgbClr val="C6B178">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im </a:t>
            </a:r>
            <a:r>
              <a:rPr lang="de-DE" sz="2800" b="1" i="1" dirty="0" smtClean="0">
                <a:ln w="31550" cmpd="sng">
                  <a:gradFill>
                    <a:gsLst>
                      <a:gs pos="25000">
                        <a:srgbClr val="C6B178">
                          <a:shade val="25000"/>
                          <a:satMod val="190000"/>
                        </a:srgbClr>
                      </a:gs>
                      <a:gs pos="80000">
                        <a:srgbClr val="C6B178">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Apple Symbols"/>
                <a:cs typeface="Apple Symbols"/>
              </a:rPr>
              <a:t>Alter</a:t>
            </a:r>
            <a:endParaRPr lang="de-DE" sz="1800" dirty="0"/>
          </a:p>
        </p:txBody>
      </p:sp>
    </p:spTree>
    <p:extLst>
      <p:ext uri="{BB962C8B-B14F-4D97-AF65-F5344CB8AC3E}">
        <p14:creationId xmlns:p14="http://schemas.microsoft.com/office/powerpoint/2010/main" val="1473897906"/>
      </p:ext>
    </p:extLst>
  </p:cSld>
  <p:clrMapOvr>
    <a:masterClrMapping/>
  </p:clrMapOvr>
  <mc:AlternateContent xmlns:mc="http://schemas.openxmlformats.org/markup-compatibility/2006" xmlns:p14="http://schemas.microsoft.com/office/powerpoint/2010/main">
    <mc:Choice Requires="p14">
      <p:transition spd="slow" p14:dur="8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Amphitrit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Amphitrit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Macintosh PowerPoint</Application>
  <PresentationFormat>Bildschirmpräsentation (4:3)</PresentationFormat>
  <Paragraphs>143</Paragraphs>
  <Slides>42</Slides>
  <Notes>0</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Office-Design</vt:lpstr>
      <vt:lpstr>Welcher Typ sind Sie?</vt:lpstr>
      <vt:lpstr>Es ist ein Fehler aufgetreten. </vt:lpstr>
      <vt:lpstr>Welchen Jahrgang haben Sie?</vt:lpstr>
      <vt:lpstr>Welches Bild trifft am besten auf Sie zu? (Bild anklicken)</vt:lpstr>
      <vt:lpstr>Wie schwer sind Sie?</vt:lpstr>
      <vt:lpstr>Error #152: &gt;&gt; system überlastet &lt;&lt;   ...   -  &gt;&gt;orakel 5d  - sport&lt;&lt;   - // pdm: 564 - #152 fehlermeldung    ...       - // Home: -&gt; LINK &lt;&lt;</vt:lpstr>
      <vt:lpstr>Folgendes trifft auf Sie zu:</vt:lpstr>
      <vt:lpstr>Wir haben Dich beim Fitnesscenter Yoki ® angemeldet und Deine Kontaktdaten übermittelt. Du bekommst in nächster Zeit eine Mail mit weiteren Informationen zugestellt, bitte vergewissere Dich, dass diese Mail nicht im Spam-Ordner landet.  In Deiner Mitgliedschaft „pro+“ sind monatlich vier geleitete Kurse Deiner Wahl inbegriffen und Du bekommst bei jedem Besuch ein gratis Getränk.  Vielen Dank für Dein Interesse.  Halte Dich fit mit Yoki ® !</vt:lpstr>
      <vt:lpstr>Wir haben Sie beim Fitnesscenter Fit im Alter angemeldet und Ihre Kontaktdaten übermittelt. Sie bekommst in nächster Zeit eine Mail mit weiteren Informationen zugestellt. Bitte vergewissern Sie sich, dass diese Mail nicht im Spam-Ordner landet.  In Ihrer Mitgliedschaft „Gold“ sind monatlich vier geleitete Kurse Ihrer Wahl inbegriffen und Sie erhalten bei jedem Besuch ein gratis Getränk.  Vielen Dank für Ihr Interesse.  Eine gute Gesundheit wünscht Ihnen                                     Fit im Alter</vt:lpstr>
      <vt:lpstr>Wir haben Sie beim Yogacenter Yoga für Grossmütter angemeldet und Ihre Kontaktdaten übermittelt. Sie bekommst in nächster Zeit eine Mail mit weiteren Informationen zugestellt. Bitte vergewissern Sie sich, dass diese Mail nicht im Spam-Ordner landet.  Mit Ihrer Mitgliedschaft „supernany“ stehen Ihnen monatlich vier geleitete Yogakurse gratis zur Auswahl und Sie erhalten bei jedem Besuch eine gratis Massage.  Vielen Dank für Ihr Interesse.  Eine gute Gesundheit wünscht Ihnen:                                     Yoga für Grossmütter </vt:lpstr>
      <vt:lpstr>Wir haben Sie beim Yogacenter Yoga für Grossväter angemeldet und Ihre Kontaktdaten übermittelt. Sie bekommst in nächster Zeit eine Mail mit weiteren Informationen zugestellt. Bitte vergewissern Sie sich, dass diese Mail nicht im Spam-Ordner landet.  Mit Ihrer Mitgliedschaft „superdady“ stehen Ihnen monatlich vier geleitete Yogakurse gratis zur Auswahl und Sie erhalten bei jedem Besuch eine gratis Massage.  Vielen Dank für Ihr Interesse.  Eine gute Gesundheit wünscht Ihnen:                                     Yoga für Grossväter </vt:lpstr>
      <vt:lpstr>Welchen Sport schauen sie am liebsten im Fernsehen?</vt:lpstr>
      <vt:lpstr>Welchen Sport interessiert Sie überhaupt nicht?</vt:lpstr>
      <vt:lpstr>Wie schwer sind Sie?</vt:lpstr>
      <vt:lpstr>Warum treiben Sie selber nur selten Sport?</vt:lpstr>
      <vt:lpstr>Sie haben das Grundprinzip des Lebens nicht verstanden. Wie viel besser würden Sie doch Ihre Zeit nützen, wenn Sie wüssten, wie viel Zeit Ihnen noch zur Verfügung steht!</vt:lpstr>
      <vt:lpstr>Kann es sein, dass Sie ausversehen das falsche Thema ausgewählt haben? Sie sollten das Orakel eher in der Kategorie „Stress“ um Rat fragen!</vt:lpstr>
      <vt:lpstr>Ich bin mir wirklich sicher, dass Sport schädlich ist!</vt:lpstr>
      <vt:lpstr>Ich bin mir wirklich sicher, dass Sport schädlich ist!</vt:lpstr>
      <vt:lpstr>Ich bin mir wirklich sicher, dass Sport schädlich ist!</vt:lpstr>
      <vt:lpstr>Ich hoffe Sie erwarten nicht ernsthaft eine seriöse Antwort, wenn Sie das Orakel zu verarschen versuchen. Eine Entschuldigung wäre angebracht!</vt:lpstr>
      <vt:lpstr>Haben Sie schon mal unter dem Sofa nach ihr gesucht?</vt:lpstr>
      <vt:lpstr>Hatten Sie schon einmal einen operativen Eingriff?</vt:lpstr>
      <vt:lpstr>Führen Sie einen gesunden Lebensstil? (bitte berücksichtigen sie verschiedene Faktoren wie Ernährung, Schlaf, Stress, Suchtmittel etc.!)</vt:lpstr>
      <vt:lpstr>Jeder Tag könnte ihr letzter sein. Sie sind von einem technischen Gerät abhängig, auf die Technik sollte man sich jedoch niemals verlassen.</vt:lpstr>
      <vt:lpstr>Welches ist ihre primäre Problemzone?</vt:lpstr>
      <vt:lpstr>Führen Sie einen gesunden Lebensstil? (bitte berücksichtigen sie verschiedene Faktoren wie: Ernährung, Schlaf, Stress, Suchtmittel etc.!)</vt:lpstr>
      <vt:lpstr>Sie haben Schmerzen. Schmerzen haben Ursachen, Ursachen haben ihre Gründe. Machen Sie sich auf die Suche und finden Sie die innere Wahrheit.</vt:lpstr>
      <vt:lpstr>Treiben sie oft Sport?</vt:lpstr>
      <vt:lpstr>Welches Bild trifft am besten auf Sie zu? (Bild anklicken)</vt:lpstr>
      <vt:lpstr>Haben Sie auch schon an Wettkämpfen teilgenommen?</vt:lpstr>
      <vt:lpstr>An was für Wettkämpfen nehmen  Sie teil?</vt:lpstr>
      <vt:lpstr>Sie messen sich oft an anderen. Stärken Sie ihr Selbstvertrauen! Sobald Sie mit sich selbst ins Reine kommen, erlangen Sie wahre Zufriedenheit.   </vt:lpstr>
      <vt:lpstr>Haben Sie sich schon mal beim Sport verletzt?</vt:lpstr>
      <vt:lpstr>Sie leiden zu oft an Stress und anderen emotionalen Belastungen. Fokussieren Sie auf den zarten Kern unter der harten Schale und überdenken sie ihre Leistungsbereitschaft.</vt:lpstr>
      <vt:lpstr>Leiden sie nach dem Sport unter Muskelkater?</vt:lpstr>
      <vt:lpstr>Seien Sie nicht so mittelmässig! Greifen Sie nach den Sternen und Sie werden erreichen, was Andere Ihnen nie zugetraut hätten.</vt:lpstr>
      <vt:lpstr>Welchen Sport schauen Sie am liebsten im Fernseher?</vt:lpstr>
      <vt:lpstr>Wieso machen Sie Sport?</vt:lpstr>
      <vt:lpstr>Wie steht es um ihre Gesundheit?</vt:lpstr>
      <vt:lpstr>Sie haben einen perfekten Alltag. Perfektion ist eintönig und wirkt zudem auf Mitmenschen abschreckend! Weniger perfekt wäre perfekter.</vt:lpstr>
      <vt:lpstr>Standardfolie</vt:lpstr>
    </vt:vector>
  </TitlesOfParts>
  <Company>kuesi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Wählen Sie bitte einen Bereich:</dc:title>
  <dc:creator>User schmidli</dc:creator>
  <cp:lastModifiedBy>Reto Jäger</cp:lastModifiedBy>
  <cp:revision>116</cp:revision>
  <dcterms:created xsi:type="dcterms:W3CDTF">2016-12-01T14:53:23Z</dcterms:created>
  <dcterms:modified xsi:type="dcterms:W3CDTF">2017-04-09T11:53:26Z</dcterms:modified>
</cp:coreProperties>
</file>